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9"/>
  </p:notesMasterIdLst>
  <p:sldIdLst>
    <p:sldId id="355" r:id="rId2"/>
    <p:sldId id="356" r:id="rId3"/>
    <p:sldId id="299" r:id="rId4"/>
    <p:sldId id="358" r:id="rId5"/>
    <p:sldId id="379" r:id="rId6"/>
    <p:sldId id="357" r:id="rId7"/>
    <p:sldId id="360" r:id="rId8"/>
    <p:sldId id="365" r:id="rId9"/>
    <p:sldId id="364" r:id="rId10"/>
    <p:sldId id="302" r:id="rId11"/>
    <p:sldId id="368" r:id="rId12"/>
    <p:sldId id="381" r:id="rId13"/>
    <p:sldId id="359" r:id="rId14"/>
    <p:sldId id="367" r:id="rId15"/>
    <p:sldId id="369" r:id="rId16"/>
    <p:sldId id="370" r:id="rId17"/>
    <p:sldId id="371" r:id="rId18"/>
    <p:sldId id="372" r:id="rId19"/>
    <p:sldId id="373" r:id="rId20"/>
    <p:sldId id="374" r:id="rId21"/>
    <p:sldId id="362" r:id="rId22"/>
    <p:sldId id="361" r:id="rId23"/>
    <p:sldId id="305" r:id="rId24"/>
    <p:sldId id="375" r:id="rId25"/>
    <p:sldId id="376" r:id="rId26"/>
    <p:sldId id="366" r:id="rId27"/>
    <p:sldId id="377"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9847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543" autoAdjust="0"/>
  </p:normalViewPr>
  <p:slideViewPr>
    <p:cSldViewPr>
      <p:cViewPr varScale="1">
        <p:scale>
          <a:sx n="70" d="100"/>
          <a:sy n="70"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938AD-A84D-4DD8-ACB1-B22D1EAEE292}"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CO"/>
        </a:p>
      </dgm:t>
    </dgm:pt>
    <dgm:pt modelId="{3BA71304-DFBD-463B-BFDE-D2AC8C20CD02}">
      <dgm:prSet phldrT="[Texto]"/>
      <dgm:spPr/>
      <dgm:t>
        <a:bodyPr/>
        <a:lstStyle/>
        <a:p>
          <a:r>
            <a:rPr lang="es-CO" b="0" dirty="0" smtClean="0">
              <a:latin typeface="Maiandra GD" pitchFamily="34" charset="0"/>
              <a:ea typeface="Times New Roman"/>
              <a:cs typeface="Times New Roman"/>
            </a:rPr>
            <a:t>Bienvenida </a:t>
          </a:r>
          <a:r>
            <a:rPr lang="es-CO" b="0" baseline="0" dirty="0" smtClean="0">
              <a:latin typeface="Maiandra GD" pitchFamily="34" charset="0"/>
              <a:ea typeface="Times New Roman"/>
              <a:cs typeface="Times New Roman"/>
            </a:rPr>
            <a:t> recomendaciones y Metodología para el trabajo presencial</a:t>
          </a:r>
          <a:endParaRPr lang="es-CO" dirty="0"/>
        </a:p>
      </dgm:t>
    </dgm:pt>
    <dgm:pt modelId="{0F98FA0B-C75C-467D-9108-24420366EE33}" type="parTrans" cxnId="{953818E3-2B7D-447C-A39F-DA2F576D9497}">
      <dgm:prSet/>
      <dgm:spPr/>
      <dgm:t>
        <a:bodyPr/>
        <a:lstStyle/>
        <a:p>
          <a:endParaRPr lang="es-CO"/>
        </a:p>
      </dgm:t>
    </dgm:pt>
    <dgm:pt modelId="{D50C20C4-3BD5-4E54-B137-B54626E13C6E}" type="sibTrans" cxnId="{953818E3-2B7D-447C-A39F-DA2F576D9497}">
      <dgm:prSet/>
      <dgm:spPr/>
      <dgm:t>
        <a:bodyPr/>
        <a:lstStyle/>
        <a:p>
          <a:endParaRPr lang="es-CO"/>
        </a:p>
      </dgm:t>
    </dgm:pt>
    <dgm:pt modelId="{F2ADF353-3001-4A2B-8856-58A10CC5B2FA}">
      <dgm:prSet phldrT="[Texto]"/>
      <dgm:spPr/>
      <dgm:t>
        <a:bodyPr/>
        <a:lstStyle/>
        <a:p>
          <a:r>
            <a:rPr lang="es-CO" b="0" dirty="0" smtClean="0">
              <a:latin typeface="Maiandra GD" pitchFamily="34" charset="0"/>
              <a:ea typeface="Times New Roman"/>
              <a:cs typeface="Times New Roman"/>
            </a:rPr>
            <a:t>Retroalimentación</a:t>
          </a:r>
          <a:r>
            <a:rPr lang="es-CO" b="0" baseline="0" dirty="0" smtClean="0">
              <a:latin typeface="Maiandra GD" pitchFamily="34" charset="0"/>
              <a:ea typeface="Times New Roman"/>
              <a:cs typeface="Times New Roman"/>
            </a:rPr>
            <a:t> sesión Número uno</a:t>
          </a:r>
          <a:endParaRPr lang="es-CO" dirty="0"/>
        </a:p>
      </dgm:t>
    </dgm:pt>
    <dgm:pt modelId="{57F6CDD2-D5F1-43AE-A890-46FDFEE18D92}" type="parTrans" cxnId="{5218679B-A27F-4CD7-B1C2-D52EDEB5A62D}">
      <dgm:prSet/>
      <dgm:spPr/>
      <dgm:t>
        <a:bodyPr/>
        <a:lstStyle/>
        <a:p>
          <a:endParaRPr lang="es-CO"/>
        </a:p>
      </dgm:t>
    </dgm:pt>
    <dgm:pt modelId="{648CBF09-DE07-4693-8C4C-C98033DFF0DF}" type="sibTrans" cxnId="{5218679B-A27F-4CD7-B1C2-D52EDEB5A62D}">
      <dgm:prSet/>
      <dgm:spPr/>
      <dgm:t>
        <a:bodyPr/>
        <a:lstStyle/>
        <a:p>
          <a:endParaRPr lang="es-CO"/>
        </a:p>
      </dgm:t>
    </dgm:pt>
    <dgm:pt modelId="{F7BA0307-973E-4363-BE7D-916D8B360DF1}">
      <dgm:prSet phldrT="[Texto]"/>
      <dgm:spPr/>
      <dgm:t>
        <a:bodyPr/>
        <a:lstStyle/>
        <a:p>
          <a:r>
            <a:rPr lang="es-CO" b="0" smtClean="0">
              <a:latin typeface="Maiandra GD" pitchFamily="34" charset="0"/>
              <a:ea typeface="Times New Roman"/>
              <a:cs typeface="Times New Roman"/>
            </a:rPr>
            <a:t>Estudi@ndo y @prendiendo : web 2.0 y Clasificación</a:t>
          </a:r>
          <a:endParaRPr lang="es-CO" dirty="0"/>
        </a:p>
      </dgm:t>
    </dgm:pt>
    <dgm:pt modelId="{005B78BB-BC5E-47F2-95EB-55C861B1BB76}" type="parTrans" cxnId="{44C559EB-EB16-4666-BE14-8C78EC6C1652}">
      <dgm:prSet/>
      <dgm:spPr/>
      <dgm:t>
        <a:bodyPr/>
        <a:lstStyle/>
        <a:p>
          <a:endParaRPr lang="es-CO"/>
        </a:p>
      </dgm:t>
    </dgm:pt>
    <dgm:pt modelId="{6EFA5B18-9218-4511-9634-64B6002AC859}" type="sibTrans" cxnId="{44C559EB-EB16-4666-BE14-8C78EC6C1652}">
      <dgm:prSet/>
      <dgm:spPr/>
      <dgm:t>
        <a:bodyPr/>
        <a:lstStyle/>
        <a:p>
          <a:endParaRPr lang="es-CO"/>
        </a:p>
      </dgm:t>
    </dgm:pt>
    <dgm:pt modelId="{C0C4F983-31D2-4B10-9569-4ADE3C108660}">
      <dgm:prSet phldrT="[Texto]"/>
      <dgm:spPr/>
      <dgm:t>
        <a:bodyPr/>
        <a:lstStyle/>
        <a:p>
          <a:pPr rtl="0"/>
          <a:r>
            <a:rPr lang="es-CO" b="0" smtClean="0">
              <a:latin typeface="Maiandra GD" pitchFamily="34" charset="0"/>
              <a:ea typeface="Times New Roman"/>
              <a:cs typeface="Times New Roman"/>
            </a:rPr>
            <a:t>Pr@ctica</a:t>
          </a:r>
          <a:r>
            <a:rPr lang="es-CO" b="0" baseline="0" smtClean="0">
              <a:latin typeface="Maiandra GD" pitchFamily="34" charset="0"/>
              <a:ea typeface="Times New Roman"/>
              <a:cs typeface="Times New Roman"/>
            </a:rPr>
            <a:t> Docente</a:t>
          </a:r>
          <a:r>
            <a:rPr lang="es-CO" b="0" smtClean="0">
              <a:latin typeface="Maiandra GD" pitchFamily="34" charset="0"/>
              <a:ea typeface="Times New Roman"/>
              <a:cs typeface="Times New Roman"/>
            </a:rPr>
            <a:t>:  Mapas mentales y Marcadores Social</a:t>
          </a:r>
          <a:endParaRPr lang="es-CO" dirty="0"/>
        </a:p>
      </dgm:t>
    </dgm:pt>
    <dgm:pt modelId="{A976ACDD-97B1-4303-9757-A548F98C8361}" type="parTrans" cxnId="{906BCA7F-C1B8-455B-BD13-11E819DF09F0}">
      <dgm:prSet/>
      <dgm:spPr/>
      <dgm:t>
        <a:bodyPr/>
        <a:lstStyle/>
        <a:p>
          <a:endParaRPr lang="es-CO"/>
        </a:p>
      </dgm:t>
    </dgm:pt>
    <dgm:pt modelId="{CDB3FD07-6833-47C7-82D9-FD2CC37811C5}" type="sibTrans" cxnId="{906BCA7F-C1B8-455B-BD13-11E819DF09F0}">
      <dgm:prSet/>
      <dgm:spPr/>
      <dgm:t>
        <a:bodyPr/>
        <a:lstStyle/>
        <a:p>
          <a:endParaRPr lang="es-CO"/>
        </a:p>
      </dgm:t>
    </dgm:pt>
    <dgm:pt modelId="{335510AE-2EB2-49AD-83F9-0838CCCD7E93}">
      <dgm:prSet phldrT="[Texto]"/>
      <dgm:spPr/>
      <dgm:t>
        <a:bodyPr/>
        <a:lstStyle/>
        <a:p>
          <a:pPr rtl="0"/>
          <a:r>
            <a:rPr lang="es-CO" b="0" smtClean="0">
              <a:latin typeface="Maiandra GD" pitchFamily="34" charset="0"/>
              <a:ea typeface="Times New Roman"/>
              <a:cs typeface="Times New Roman"/>
            </a:rPr>
            <a:t>Estudi@ndo y @prendiendo: Portales</a:t>
          </a:r>
          <a:r>
            <a:rPr lang="es-CO" b="0" baseline="0" smtClean="0">
              <a:latin typeface="Maiandra GD" pitchFamily="34" charset="0"/>
              <a:ea typeface="Times New Roman"/>
              <a:cs typeface="Times New Roman"/>
            </a:rPr>
            <a:t> Educativos- Portal Educativo  Colombia aprende</a:t>
          </a:r>
          <a:endParaRPr lang="es-CO" dirty="0"/>
        </a:p>
      </dgm:t>
    </dgm:pt>
    <dgm:pt modelId="{F809FC6B-25FD-433C-8CFF-D6974F3D6BF7}" type="parTrans" cxnId="{F51BC81B-235B-4D92-BD0D-6A253E037CBA}">
      <dgm:prSet/>
      <dgm:spPr/>
      <dgm:t>
        <a:bodyPr/>
        <a:lstStyle/>
        <a:p>
          <a:endParaRPr lang="es-CO"/>
        </a:p>
      </dgm:t>
    </dgm:pt>
    <dgm:pt modelId="{9A389EA0-E5EA-4D69-85F4-BEA58B74AF6F}" type="sibTrans" cxnId="{F51BC81B-235B-4D92-BD0D-6A253E037CBA}">
      <dgm:prSet/>
      <dgm:spPr/>
      <dgm:t>
        <a:bodyPr/>
        <a:lstStyle/>
        <a:p>
          <a:endParaRPr lang="es-CO"/>
        </a:p>
      </dgm:t>
    </dgm:pt>
    <dgm:pt modelId="{BD367819-C7CA-403B-9876-332E8FCD8545}">
      <dgm:prSet phldrT="[Texto]"/>
      <dgm:spPr/>
      <dgm:t>
        <a:bodyPr/>
        <a:lstStyle/>
        <a:p>
          <a:pPr rtl="0"/>
          <a:r>
            <a:rPr lang="es-CO" b="0" smtClean="0">
              <a:latin typeface="Maiandra GD" pitchFamily="34" charset="0"/>
              <a:ea typeface="Times New Roman"/>
              <a:cs typeface="Times New Roman"/>
            </a:rPr>
            <a:t>Pr@ctica</a:t>
          </a:r>
          <a:r>
            <a:rPr lang="es-CO" b="0" baseline="0" smtClean="0">
              <a:latin typeface="Maiandra GD" pitchFamily="34" charset="0"/>
              <a:ea typeface="Times New Roman"/>
              <a:cs typeface="Times New Roman"/>
            </a:rPr>
            <a:t> Docente</a:t>
          </a:r>
          <a:r>
            <a:rPr lang="es-CO" b="0" smtClean="0">
              <a:latin typeface="Maiandra GD" pitchFamily="34" charset="0"/>
              <a:ea typeface="Times New Roman"/>
              <a:cs typeface="Times New Roman"/>
            </a:rPr>
            <a:t>: </a:t>
          </a:r>
          <a:r>
            <a:rPr lang="es-CO" b="0" baseline="0" smtClean="0">
              <a:latin typeface="Maiandra GD" pitchFamily="34" charset="0"/>
              <a:ea typeface="Times New Roman"/>
              <a:cs typeface="Times New Roman"/>
            </a:rPr>
            <a:t> Exploración de Portales Educativos. Documento en Google docs.</a:t>
          </a:r>
          <a:endParaRPr lang="es-CO" dirty="0"/>
        </a:p>
      </dgm:t>
    </dgm:pt>
    <dgm:pt modelId="{542151E6-E09E-486C-9E4E-95083249FCC2}" type="parTrans" cxnId="{F0155C73-013B-4DB8-AA7A-0BD180639BB6}">
      <dgm:prSet/>
      <dgm:spPr/>
      <dgm:t>
        <a:bodyPr/>
        <a:lstStyle/>
        <a:p>
          <a:endParaRPr lang="es-CO"/>
        </a:p>
      </dgm:t>
    </dgm:pt>
    <dgm:pt modelId="{325E4552-38D4-4026-86B3-23E50E405377}" type="sibTrans" cxnId="{F0155C73-013B-4DB8-AA7A-0BD180639BB6}">
      <dgm:prSet/>
      <dgm:spPr/>
      <dgm:t>
        <a:bodyPr/>
        <a:lstStyle/>
        <a:p>
          <a:endParaRPr lang="es-CO"/>
        </a:p>
      </dgm:t>
    </dgm:pt>
    <dgm:pt modelId="{488089D1-5508-4E4B-B112-97F4881EE727}">
      <dgm:prSet phldrT="[Texto]"/>
      <dgm:spPr/>
      <dgm:t>
        <a:bodyPr/>
        <a:lstStyle/>
        <a:p>
          <a:pPr rtl="0"/>
          <a:r>
            <a:rPr lang="es-CO" b="0" baseline="0" smtClean="0">
              <a:latin typeface="Maiandra GD" pitchFamily="34" charset="0"/>
              <a:ea typeface="Times New Roman"/>
              <a:cs typeface="Times New Roman"/>
            </a:rPr>
            <a:t>Rec@pitulemos: Evaluación de un Portal Educativo.</a:t>
          </a:r>
          <a:endParaRPr lang="es-CO" dirty="0"/>
        </a:p>
      </dgm:t>
    </dgm:pt>
    <dgm:pt modelId="{03AE2732-DFF3-4170-B564-1DD84C90BD82}" type="parTrans" cxnId="{6574B499-7B81-4A0C-8410-2FE0B8CBD443}">
      <dgm:prSet/>
      <dgm:spPr/>
      <dgm:t>
        <a:bodyPr/>
        <a:lstStyle/>
        <a:p>
          <a:endParaRPr lang="es-CO"/>
        </a:p>
      </dgm:t>
    </dgm:pt>
    <dgm:pt modelId="{B0AB796D-DA88-427A-9D02-D3F123F8F030}" type="sibTrans" cxnId="{6574B499-7B81-4A0C-8410-2FE0B8CBD443}">
      <dgm:prSet/>
      <dgm:spPr/>
      <dgm:t>
        <a:bodyPr/>
        <a:lstStyle/>
        <a:p>
          <a:endParaRPr lang="es-CO"/>
        </a:p>
      </dgm:t>
    </dgm:pt>
    <dgm:pt modelId="{DC3C728D-C19A-4621-BE30-23AF1A8044FE}">
      <dgm:prSet phldrT="[Texto]"/>
      <dgm:spPr/>
      <dgm:t>
        <a:bodyPr/>
        <a:lstStyle/>
        <a:p>
          <a:pPr rtl="0"/>
          <a:r>
            <a:rPr lang="es-CO" b="0" dirty="0" smtClean="0">
              <a:latin typeface="Maiandra GD" pitchFamily="34" charset="0"/>
              <a:ea typeface="Times New Roman"/>
              <a:cs typeface="Times New Roman"/>
            </a:rPr>
            <a:t>Asign@ciones:  Planeación</a:t>
          </a:r>
          <a:r>
            <a:rPr lang="es-CO" b="0" baseline="0" dirty="0" smtClean="0">
              <a:latin typeface="Maiandra GD" pitchFamily="34" charset="0"/>
              <a:ea typeface="Times New Roman"/>
              <a:cs typeface="Times New Roman"/>
            </a:rPr>
            <a:t> y Creación de una Aula Virtual de Aprendizaje</a:t>
          </a:r>
          <a:endParaRPr lang="es-CO" dirty="0"/>
        </a:p>
      </dgm:t>
    </dgm:pt>
    <dgm:pt modelId="{00E8F1F0-0499-4847-BB7B-961C0C25AF3E}" type="parTrans" cxnId="{0A4AF661-8EF9-4B40-A4AA-6B39F06CC3FC}">
      <dgm:prSet/>
      <dgm:spPr/>
      <dgm:t>
        <a:bodyPr/>
        <a:lstStyle/>
        <a:p>
          <a:endParaRPr lang="es-CO"/>
        </a:p>
      </dgm:t>
    </dgm:pt>
    <dgm:pt modelId="{4DBC5A54-F950-4843-A0E5-7B68CB35321D}" type="sibTrans" cxnId="{0A4AF661-8EF9-4B40-A4AA-6B39F06CC3FC}">
      <dgm:prSet/>
      <dgm:spPr/>
      <dgm:t>
        <a:bodyPr/>
        <a:lstStyle/>
        <a:p>
          <a:endParaRPr lang="es-CO"/>
        </a:p>
      </dgm:t>
    </dgm:pt>
    <dgm:pt modelId="{6DE90037-51DB-41D6-9897-01B0A1B4993F}" type="pres">
      <dgm:prSet presAssocID="{2AB938AD-A84D-4DD8-ACB1-B22D1EAEE292}" presName="linear" presStyleCnt="0">
        <dgm:presLayoutVars>
          <dgm:animLvl val="lvl"/>
          <dgm:resizeHandles val="exact"/>
        </dgm:presLayoutVars>
      </dgm:prSet>
      <dgm:spPr/>
      <dgm:t>
        <a:bodyPr/>
        <a:lstStyle/>
        <a:p>
          <a:endParaRPr lang="es-CO"/>
        </a:p>
      </dgm:t>
    </dgm:pt>
    <dgm:pt modelId="{781E91AC-3FD9-41A2-AAE8-CF4B3C0D3DDA}" type="pres">
      <dgm:prSet presAssocID="{3BA71304-DFBD-463B-BFDE-D2AC8C20CD02}" presName="parentText" presStyleLbl="node1" presStyleIdx="0" presStyleCnt="8">
        <dgm:presLayoutVars>
          <dgm:chMax val="0"/>
          <dgm:bulletEnabled val="1"/>
        </dgm:presLayoutVars>
      </dgm:prSet>
      <dgm:spPr/>
      <dgm:t>
        <a:bodyPr/>
        <a:lstStyle/>
        <a:p>
          <a:endParaRPr lang="es-CO"/>
        </a:p>
      </dgm:t>
    </dgm:pt>
    <dgm:pt modelId="{EE5EA543-F539-4808-B5EC-6EE256A5B55C}" type="pres">
      <dgm:prSet presAssocID="{D50C20C4-3BD5-4E54-B137-B54626E13C6E}" presName="spacer" presStyleCnt="0"/>
      <dgm:spPr/>
    </dgm:pt>
    <dgm:pt modelId="{997E366A-C9C3-48C3-9849-EAF6030B1834}" type="pres">
      <dgm:prSet presAssocID="{F2ADF353-3001-4A2B-8856-58A10CC5B2FA}" presName="parentText" presStyleLbl="node1" presStyleIdx="1" presStyleCnt="8">
        <dgm:presLayoutVars>
          <dgm:chMax val="0"/>
          <dgm:bulletEnabled val="1"/>
        </dgm:presLayoutVars>
      </dgm:prSet>
      <dgm:spPr/>
      <dgm:t>
        <a:bodyPr/>
        <a:lstStyle/>
        <a:p>
          <a:endParaRPr lang="es-CO"/>
        </a:p>
      </dgm:t>
    </dgm:pt>
    <dgm:pt modelId="{7D76EC36-561E-45F5-9E41-67413C3A12BA}" type="pres">
      <dgm:prSet presAssocID="{648CBF09-DE07-4693-8C4C-C98033DFF0DF}" presName="spacer" presStyleCnt="0"/>
      <dgm:spPr/>
    </dgm:pt>
    <dgm:pt modelId="{209269B2-458D-4C36-8932-42F6F527F9E3}" type="pres">
      <dgm:prSet presAssocID="{F7BA0307-973E-4363-BE7D-916D8B360DF1}" presName="parentText" presStyleLbl="node1" presStyleIdx="2" presStyleCnt="8">
        <dgm:presLayoutVars>
          <dgm:chMax val="0"/>
          <dgm:bulletEnabled val="1"/>
        </dgm:presLayoutVars>
      </dgm:prSet>
      <dgm:spPr/>
      <dgm:t>
        <a:bodyPr/>
        <a:lstStyle/>
        <a:p>
          <a:endParaRPr lang="es-CO"/>
        </a:p>
      </dgm:t>
    </dgm:pt>
    <dgm:pt modelId="{4BE275B5-2CBB-496B-9512-888B855194FA}" type="pres">
      <dgm:prSet presAssocID="{6EFA5B18-9218-4511-9634-64B6002AC859}" presName="spacer" presStyleCnt="0"/>
      <dgm:spPr/>
    </dgm:pt>
    <dgm:pt modelId="{603E4CE8-835D-4B61-9899-599E0C0722C1}" type="pres">
      <dgm:prSet presAssocID="{C0C4F983-31D2-4B10-9569-4ADE3C108660}" presName="parentText" presStyleLbl="node1" presStyleIdx="3" presStyleCnt="8">
        <dgm:presLayoutVars>
          <dgm:chMax val="0"/>
          <dgm:bulletEnabled val="1"/>
        </dgm:presLayoutVars>
      </dgm:prSet>
      <dgm:spPr/>
      <dgm:t>
        <a:bodyPr/>
        <a:lstStyle/>
        <a:p>
          <a:endParaRPr lang="es-CO"/>
        </a:p>
      </dgm:t>
    </dgm:pt>
    <dgm:pt modelId="{B8BB044A-5DC7-4C96-BAA7-EA398D46086D}" type="pres">
      <dgm:prSet presAssocID="{CDB3FD07-6833-47C7-82D9-FD2CC37811C5}" presName="spacer" presStyleCnt="0"/>
      <dgm:spPr/>
    </dgm:pt>
    <dgm:pt modelId="{23D15AC6-8A5D-4A3F-A709-3DF895D4EA29}" type="pres">
      <dgm:prSet presAssocID="{335510AE-2EB2-49AD-83F9-0838CCCD7E93}" presName="parentText" presStyleLbl="node1" presStyleIdx="4" presStyleCnt="8">
        <dgm:presLayoutVars>
          <dgm:chMax val="0"/>
          <dgm:bulletEnabled val="1"/>
        </dgm:presLayoutVars>
      </dgm:prSet>
      <dgm:spPr/>
      <dgm:t>
        <a:bodyPr/>
        <a:lstStyle/>
        <a:p>
          <a:endParaRPr lang="es-CO"/>
        </a:p>
      </dgm:t>
    </dgm:pt>
    <dgm:pt modelId="{355E350E-44A5-4FB0-89D4-932CFEA5F55A}" type="pres">
      <dgm:prSet presAssocID="{9A389EA0-E5EA-4D69-85F4-BEA58B74AF6F}" presName="spacer" presStyleCnt="0"/>
      <dgm:spPr/>
    </dgm:pt>
    <dgm:pt modelId="{9D8A65F1-9663-4561-882E-E246920728A4}" type="pres">
      <dgm:prSet presAssocID="{BD367819-C7CA-403B-9876-332E8FCD8545}" presName="parentText" presStyleLbl="node1" presStyleIdx="5" presStyleCnt="8">
        <dgm:presLayoutVars>
          <dgm:chMax val="0"/>
          <dgm:bulletEnabled val="1"/>
        </dgm:presLayoutVars>
      </dgm:prSet>
      <dgm:spPr/>
      <dgm:t>
        <a:bodyPr/>
        <a:lstStyle/>
        <a:p>
          <a:endParaRPr lang="es-CO"/>
        </a:p>
      </dgm:t>
    </dgm:pt>
    <dgm:pt modelId="{2F35AAF4-24C8-4C7F-9D67-3EECE4B5275B}" type="pres">
      <dgm:prSet presAssocID="{325E4552-38D4-4026-86B3-23E50E405377}" presName="spacer" presStyleCnt="0"/>
      <dgm:spPr/>
    </dgm:pt>
    <dgm:pt modelId="{72DBA7DA-E726-4A15-89D3-0B9C5BAC4472}" type="pres">
      <dgm:prSet presAssocID="{488089D1-5508-4E4B-B112-97F4881EE727}" presName="parentText" presStyleLbl="node1" presStyleIdx="6" presStyleCnt="8">
        <dgm:presLayoutVars>
          <dgm:chMax val="0"/>
          <dgm:bulletEnabled val="1"/>
        </dgm:presLayoutVars>
      </dgm:prSet>
      <dgm:spPr/>
      <dgm:t>
        <a:bodyPr/>
        <a:lstStyle/>
        <a:p>
          <a:endParaRPr lang="es-CO"/>
        </a:p>
      </dgm:t>
    </dgm:pt>
    <dgm:pt modelId="{689617F0-24DD-49E4-A931-6C7E43B4B980}" type="pres">
      <dgm:prSet presAssocID="{B0AB796D-DA88-427A-9D02-D3F123F8F030}" presName="spacer" presStyleCnt="0"/>
      <dgm:spPr/>
    </dgm:pt>
    <dgm:pt modelId="{F6850791-D2D0-4E2B-BD12-10AD55E9B76C}" type="pres">
      <dgm:prSet presAssocID="{DC3C728D-C19A-4621-BE30-23AF1A8044FE}" presName="parentText" presStyleLbl="node1" presStyleIdx="7" presStyleCnt="8">
        <dgm:presLayoutVars>
          <dgm:chMax val="0"/>
          <dgm:bulletEnabled val="1"/>
        </dgm:presLayoutVars>
      </dgm:prSet>
      <dgm:spPr/>
      <dgm:t>
        <a:bodyPr/>
        <a:lstStyle/>
        <a:p>
          <a:endParaRPr lang="es-CO"/>
        </a:p>
      </dgm:t>
    </dgm:pt>
  </dgm:ptLst>
  <dgm:cxnLst>
    <dgm:cxn modelId="{49B03E0A-1613-434A-A2FD-8966F56A9CE6}" type="presOf" srcId="{335510AE-2EB2-49AD-83F9-0838CCCD7E93}" destId="{23D15AC6-8A5D-4A3F-A709-3DF895D4EA29}" srcOrd="0" destOrd="0" presId="urn:microsoft.com/office/officeart/2005/8/layout/vList2"/>
    <dgm:cxn modelId="{F0155C73-013B-4DB8-AA7A-0BD180639BB6}" srcId="{2AB938AD-A84D-4DD8-ACB1-B22D1EAEE292}" destId="{BD367819-C7CA-403B-9876-332E8FCD8545}" srcOrd="5" destOrd="0" parTransId="{542151E6-E09E-486C-9E4E-95083249FCC2}" sibTransId="{325E4552-38D4-4026-86B3-23E50E405377}"/>
    <dgm:cxn modelId="{953818E3-2B7D-447C-A39F-DA2F576D9497}" srcId="{2AB938AD-A84D-4DD8-ACB1-B22D1EAEE292}" destId="{3BA71304-DFBD-463B-BFDE-D2AC8C20CD02}" srcOrd="0" destOrd="0" parTransId="{0F98FA0B-C75C-467D-9108-24420366EE33}" sibTransId="{D50C20C4-3BD5-4E54-B137-B54626E13C6E}"/>
    <dgm:cxn modelId="{55B63932-2E88-42BB-94FC-5F983198E398}" type="presOf" srcId="{F2ADF353-3001-4A2B-8856-58A10CC5B2FA}" destId="{997E366A-C9C3-48C3-9849-EAF6030B1834}" srcOrd="0" destOrd="0" presId="urn:microsoft.com/office/officeart/2005/8/layout/vList2"/>
    <dgm:cxn modelId="{AB385798-1422-459D-9FE0-3F3A4E1AD7A6}" type="presOf" srcId="{3BA71304-DFBD-463B-BFDE-D2AC8C20CD02}" destId="{781E91AC-3FD9-41A2-AAE8-CF4B3C0D3DDA}" srcOrd="0" destOrd="0" presId="urn:microsoft.com/office/officeart/2005/8/layout/vList2"/>
    <dgm:cxn modelId="{5218679B-A27F-4CD7-B1C2-D52EDEB5A62D}" srcId="{2AB938AD-A84D-4DD8-ACB1-B22D1EAEE292}" destId="{F2ADF353-3001-4A2B-8856-58A10CC5B2FA}" srcOrd="1" destOrd="0" parTransId="{57F6CDD2-D5F1-43AE-A890-46FDFEE18D92}" sibTransId="{648CBF09-DE07-4693-8C4C-C98033DFF0DF}"/>
    <dgm:cxn modelId="{44C559EB-EB16-4666-BE14-8C78EC6C1652}" srcId="{2AB938AD-A84D-4DD8-ACB1-B22D1EAEE292}" destId="{F7BA0307-973E-4363-BE7D-916D8B360DF1}" srcOrd="2" destOrd="0" parTransId="{005B78BB-BC5E-47F2-95EB-55C861B1BB76}" sibTransId="{6EFA5B18-9218-4511-9634-64B6002AC859}"/>
    <dgm:cxn modelId="{A17EE283-509E-42BF-B223-C913E57BD023}" type="presOf" srcId="{2AB938AD-A84D-4DD8-ACB1-B22D1EAEE292}" destId="{6DE90037-51DB-41D6-9897-01B0A1B4993F}" srcOrd="0" destOrd="0" presId="urn:microsoft.com/office/officeart/2005/8/layout/vList2"/>
    <dgm:cxn modelId="{906BCA7F-C1B8-455B-BD13-11E819DF09F0}" srcId="{2AB938AD-A84D-4DD8-ACB1-B22D1EAEE292}" destId="{C0C4F983-31D2-4B10-9569-4ADE3C108660}" srcOrd="3" destOrd="0" parTransId="{A976ACDD-97B1-4303-9757-A548F98C8361}" sibTransId="{CDB3FD07-6833-47C7-82D9-FD2CC37811C5}"/>
    <dgm:cxn modelId="{3575FE6A-08C3-448C-8F80-78B8A8BA1B61}" type="presOf" srcId="{C0C4F983-31D2-4B10-9569-4ADE3C108660}" destId="{603E4CE8-835D-4B61-9899-599E0C0722C1}" srcOrd="0" destOrd="0" presId="urn:microsoft.com/office/officeart/2005/8/layout/vList2"/>
    <dgm:cxn modelId="{0E8DB8B5-2520-474D-9365-1E9FF9EB4863}" type="presOf" srcId="{DC3C728D-C19A-4621-BE30-23AF1A8044FE}" destId="{F6850791-D2D0-4E2B-BD12-10AD55E9B76C}" srcOrd="0" destOrd="0" presId="urn:microsoft.com/office/officeart/2005/8/layout/vList2"/>
    <dgm:cxn modelId="{0A4AF661-8EF9-4B40-A4AA-6B39F06CC3FC}" srcId="{2AB938AD-A84D-4DD8-ACB1-B22D1EAEE292}" destId="{DC3C728D-C19A-4621-BE30-23AF1A8044FE}" srcOrd="7" destOrd="0" parTransId="{00E8F1F0-0499-4847-BB7B-961C0C25AF3E}" sibTransId="{4DBC5A54-F950-4843-A0E5-7B68CB35321D}"/>
    <dgm:cxn modelId="{B61C7F3E-292D-4684-BDE6-D940158AC72C}" type="presOf" srcId="{488089D1-5508-4E4B-B112-97F4881EE727}" destId="{72DBA7DA-E726-4A15-89D3-0B9C5BAC4472}" srcOrd="0" destOrd="0" presId="urn:microsoft.com/office/officeart/2005/8/layout/vList2"/>
    <dgm:cxn modelId="{1CE1A5F1-F07E-4954-81D2-B729BDEFDB35}" type="presOf" srcId="{BD367819-C7CA-403B-9876-332E8FCD8545}" destId="{9D8A65F1-9663-4561-882E-E246920728A4}" srcOrd="0" destOrd="0" presId="urn:microsoft.com/office/officeart/2005/8/layout/vList2"/>
    <dgm:cxn modelId="{AC6EECF1-462A-4E5C-9CAA-B53674AA2FE4}" type="presOf" srcId="{F7BA0307-973E-4363-BE7D-916D8B360DF1}" destId="{209269B2-458D-4C36-8932-42F6F527F9E3}" srcOrd="0" destOrd="0" presId="urn:microsoft.com/office/officeart/2005/8/layout/vList2"/>
    <dgm:cxn modelId="{F51BC81B-235B-4D92-BD0D-6A253E037CBA}" srcId="{2AB938AD-A84D-4DD8-ACB1-B22D1EAEE292}" destId="{335510AE-2EB2-49AD-83F9-0838CCCD7E93}" srcOrd="4" destOrd="0" parTransId="{F809FC6B-25FD-433C-8CFF-D6974F3D6BF7}" sibTransId="{9A389EA0-E5EA-4D69-85F4-BEA58B74AF6F}"/>
    <dgm:cxn modelId="{6574B499-7B81-4A0C-8410-2FE0B8CBD443}" srcId="{2AB938AD-A84D-4DD8-ACB1-B22D1EAEE292}" destId="{488089D1-5508-4E4B-B112-97F4881EE727}" srcOrd="6" destOrd="0" parTransId="{03AE2732-DFF3-4170-B564-1DD84C90BD82}" sibTransId="{B0AB796D-DA88-427A-9D02-D3F123F8F030}"/>
    <dgm:cxn modelId="{982AE407-4426-4848-BD55-3E73F0865581}" type="presParOf" srcId="{6DE90037-51DB-41D6-9897-01B0A1B4993F}" destId="{781E91AC-3FD9-41A2-AAE8-CF4B3C0D3DDA}" srcOrd="0" destOrd="0" presId="urn:microsoft.com/office/officeart/2005/8/layout/vList2"/>
    <dgm:cxn modelId="{E4CD1668-2DFB-4FBB-AB7E-E10622163967}" type="presParOf" srcId="{6DE90037-51DB-41D6-9897-01B0A1B4993F}" destId="{EE5EA543-F539-4808-B5EC-6EE256A5B55C}" srcOrd="1" destOrd="0" presId="urn:microsoft.com/office/officeart/2005/8/layout/vList2"/>
    <dgm:cxn modelId="{CDFB1B39-A182-46E5-B733-5293FE602B41}" type="presParOf" srcId="{6DE90037-51DB-41D6-9897-01B0A1B4993F}" destId="{997E366A-C9C3-48C3-9849-EAF6030B1834}" srcOrd="2" destOrd="0" presId="urn:microsoft.com/office/officeart/2005/8/layout/vList2"/>
    <dgm:cxn modelId="{F79A4758-4AB7-42FF-A6D9-9465D538A8B0}" type="presParOf" srcId="{6DE90037-51DB-41D6-9897-01B0A1B4993F}" destId="{7D76EC36-561E-45F5-9E41-67413C3A12BA}" srcOrd="3" destOrd="0" presId="urn:microsoft.com/office/officeart/2005/8/layout/vList2"/>
    <dgm:cxn modelId="{5A1A5D26-9281-470B-9D3B-BB21B5A2C1A0}" type="presParOf" srcId="{6DE90037-51DB-41D6-9897-01B0A1B4993F}" destId="{209269B2-458D-4C36-8932-42F6F527F9E3}" srcOrd="4" destOrd="0" presId="urn:microsoft.com/office/officeart/2005/8/layout/vList2"/>
    <dgm:cxn modelId="{2EC9C5DC-1E18-49D9-9FE9-31A8912D767C}" type="presParOf" srcId="{6DE90037-51DB-41D6-9897-01B0A1B4993F}" destId="{4BE275B5-2CBB-496B-9512-888B855194FA}" srcOrd="5" destOrd="0" presId="urn:microsoft.com/office/officeart/2005/8/layout/vList2"/>
    <dgm:cxn modelId="{60060487-7F49-49E4-871F-123F648CD6C2}" type="presParOf" srcId="{6DE90037-51DB-41D6-9897-01B0A1B4993F}" destId="{603E4CE8-835D-4B61-9899-599E0C0722C1}" srcOrd="6" destOrd="0" presId="urn:microsoft.com/office/officeart/2005/8/layout/vList2"/>
    <dgm:cxn modelId="{EBF6C8AE-3FCC-4BAD-A6FC-C26789EFFC48}" type="presParOf" srcId="{6DE90037-51DB-41D6-9897-01B0A1B4993F}" destId="{B8BB044A-5DC7-4C96-BAA7-EA398D46086D}" srcOrd="7" destOrd="0" presId="urn:microsoft.com/office/officeart/2005/8/layout/vList2"/>
    <dgm:cxn modelId="{A9A2EF40-C49E-4942-840E-C5F815B908D2}" type="presParOf" srcId="{6DE90037-51DB-41D6-9897-01B0A1B4993F}" destId="{23D15AC6-8A5D-4A3F-A709-3DF895D4EA29}" srcOrd="8" destOrd="0" presId="urn:microsoft.com/office/officeart/2005/8/layout/vList2"/>
    <dgm:cxn modelId="{2441395F-18E8-474D-9DF2-E1BC6EF8FADF}" type="presParOf" srcId="{6DE90037-51DB-41D6-9897-01B0A1B4993F}" destId="{355E350E-44A5-4FB0-89D4-932CFEA5F55A}" srcOrd="9" destOrd="0" presId="urn:microsoft.com/office/officeart/2005/8/layout/vList2"/>
    <dgm:cxn modelId="{D3AD3511-535F-42A1-AFF1-C47C8497DFA3}" type="presParOf" srcId="{6DE90037-51DB-41D6-9897-01B0A1B4993F}" destId="{9D8A65F1-9663-4561-882E-E246920728A4}" srcOrd="10" destOrd="0" presId="urn:microsoft.com/office/officeart/2005/8/layout/vList2"/>
    <dgm:cxn modelId="{BA7E445D-A9D0-42F8-A36D-9063EA69EDB7}" type="presParOf" srcId="{6DE90037-51DB-41D6-9897-01B0A1B4993F}" destId="{2F35AAF4-24C8-4C7F-9D67-3EECE4B5275B}" srcOrd="11" destOrd="0" presId="urn:microsoft.com/office/officeart/2005/8/layout/vList2"/>
    <dgm:cxn modelId="{33FE6E83-A011-4259-94DF-B91C1F7361DD}" type="presParOf" srcId="{6DE90037-51DB-41D6-9897-01B0A1B4993F}" destId="{72DBA7DA-E726-4A15-89D3-0B9C5BAC4472}" srcOrd="12" destOrd="0" presId="urn:microsoft.com/office/officeart/2005/8/layout/vList2"/>
    <dgm:cxn modelId="{076E095C-9F71-42F5-896D-837A65461114}" type="presParOf" srcId="{6DE90037-51DB-41D6-9897-01B0A1B4993F}" destId="{689617F0-24DD-49E4-A931-6C7E43B4B980}" srcOrd="13" destOrd="0" presId="urn:microsoft.com/office/officeart/2005/8/layout/vList2"/>
    <dgm:cxn modelId="{3AE2535A-5972-4797-A76B-CED21C8307B6}" type="presParOf" srcId="{6DE90037-51DB-41D6-9897-01B0A1B4993F}" destId="{F6850791-D2D0-4E2B-BD12-10AD55E9B76C}"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BF266-22E4-4236-B371-4C164BF32B57}"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s-CO"/>
        </a:p>
      </dgm:t>
    </dgm:pt>
    <dgm:pt modelId="{4F5709CD-E7B3-4FCD-A16B-332CDF81FF1A}">
      <dgm:prSet phldrT="[Texto]"/>
      <dgm:spPr/>
      <dgm:t>
        <a:bodyPr/>
        <a:lstStyle/>
        <a:p>
          <a:r>
            <a:rPr lang="es-CO" dirty="0" smtClean="0">
              <a:latin typeface="Maiandra GD" pitchFamily="34" charset="0"/>
            </a:rPr>
            <a:t>1. Identifique el portal educativo de su interés e ingrese la dirección. </a:t>
          </a:r>
          <a:endParaRPr lang="es-CO" dirty="0">
            <a:latin typeface="Maiandra GD" pitchFamily="34" charset="0"/>
          </a:endParaRPr>
        </a:p>
      </dgm:t>
    </dgm:pt>
    <dgm:pt modelId="{CB74584C-31A4-4607-A164-18AE13B63AE5}" type="parTrans" cxnId="{54897B73-B3BE-4AC4-B886-1AC61650FBDC}">
      <dgm:prSet/>
      <dgm:spPr/>
      <dgm:t>
        <a:bodyPr/>
        <a:lstStyle/>
        <a:p>
          <a:endParaRPr lang="es-CO"/>
        </a:p>
      </dgm:t>
    </dgm:pt>
    <dgm:pt modelId="{A3AEE289-BFB1-484A-BCD7-B38D8AFD458D}" type="sibTrans" cxnId="{54897B73-B3BE-4AC4-B886-1AC61650FBDC}">
      <dgm:prSet/>
      <dgm:spPr/>
      <dgm:t>
        <a:bodyPr/>
        <a:lstStyle/>
        <a:p>
          <a:endParaRPr lang="es-CO"/>
        </a:p>
      </dgm:t>
    </dgm:pt>
    <dgm:pt modelId="{124C0916-6AE5-43D5-909B-514BB0B4BB3F}">
      <dgm:prSet phldrT="[Texto]"/>
      <dgm:spPr/>
      <dgm:t>
        <a:bodyPr/>
        <a:lstStyle/>
        <a:p>
          <a:r>
            <a:rPr lang="es-CO" dirty="0" smtClean="0">
              <a:latin typeface="Maiandra GD" pitchFamily="34" charset="0"/>
            </a:rPr>
            <a:t>2. Regístrese para que  pueda recibir los beneficios que ofrece el portal  a sus usuarios (opcional)</a:t>
          </a:r>
          <a:endParaRPr lang="es-CO" dirty="0">
            <a:latin typeface="Maiandra GD" pitchFamily="34" charset="0"/>
          </a:endParaRPr>
        </a:p>
      </dgm:t>
    </dgm:pt>
    <dgm:pt modelId="{B1332154-9897-4775-9A36-00B01FCFB839}" type="parTrans" cxnId="{87D41FE5-D1A3-4FF4-9F34-9C0D9331F6E9}">
      <dgm:prSet/>
      <dgm:spPr/>
      <dgm:t>
        <a:bodyPr/>
        <a:lstStyle/>
        <a:p>
          <a:endParaRPr lang="es-CO"/>
        </a:p>
      </dgm:t>
    </dgm:pt>
    <dgm:pt modelId="{5032102C-9D14-4A31-959C-7A303BE66881}" type="sibTrans" cxnId="{87D41FE5-D1A3-4FF4-9F34-9C0D9331F6E9}">
      <dgm:prSet/>
      <dgm:spPr/>
      <dgm:t>
        <a:bodyPr/>
        <a:lstStyle/>
        <a:p>
          <a:endParaRPr lang="es-CO"/>
        </a:p>
      </dgm:t>
    </dgm:pt>
    <dgm:pt modelId="{E9CA70EA-4351-49C3-8EA9-27BEC311C9DE}">
      <dgm:prSet phldrT="[Texto]"/>
      <dgm:spPr/>
      <dgm:t>
        <a:bodyPr/>
        <a:lstStyle/>
        <a:p>
          <a:r>
            <a:rPr lang="es-CO" dirty="0" smtClean="0">
              <a:latin typeface="Maiandra GD" pitchFamily="34" charset="0"/>
            </a:rPr>
            <a:t>3. Observe los componentes del portal: ¿Qué contiene? </a:t>
          </a:r>
          <a:endParaRPr lang="es-CO" dirty="0">
            <a:latin typeface="Maiandra GD" pitchFamily="34" charset="0"/>
          </a:endParaRPr>
        </a:p>
      </dgm:t>
    </dgm:pt>
    <dgm:pt modelId="{B71005D8-E334-4C4B-93E8-029883B42C43}" type="parTrans" cxnId="{BF9D61D3-1991-4F68-8823-7C8E532F1B9C}">
      <dgm:prSet/>
      <dgm:spPr/>
      <dgm:t>
        <a:bodyPr/>
        <a:lstStyle/>
        <a:p>
          <a:endParaRPr lang="es-CO"/>
        </a:p>
      </dgm:t>
    </dgm:pt>
    <dgm:pt modelId="{6C5A2272-DAE3-4C87-A9D1-8B9A97442D76}" type="sibTrans" cxnId="{BF9D61D3-1991-4F68-8823-7C8E532F1B9C}">
      <dgm:prSet/>
      <dgm:spPr/>
      <dgm:t>
        <a:bodyPr/>
        <a:lstStyle/>
        <a:p>
          <a:endParaRPr lang="es-CO"/>
        </a:p>
      </dgm:t>
    </dgm:pt>
    <dgm:pt modelId="{CDFC682B-30A4-4ADC-9661-7010360FAF7C}">
      <dgm:prSet/>
      <dgm:spPr/>
      <dgm:t>
        <a:bodyPr/>
        <a:lstStyle/>
        <a:p>
          <a:r>
            <a:rPr lang="es-CO" dirty="0" smtClean="0">
              <a:latin typeface="Maiandra GD" pitchFamily="34" charset="0"/>
            </a:rPr>
            <a:t>4. Haga un recorrido general</a:t>
          </a:r>
          <a:endParaRPr lang="es-CO" dirty="0">
            <a:latin typeface="Maiandra GD" pitchFamily="34" charset="0"/>
          </a:endParaRPr>
        </a:p>
      </dgm:t>
    </dgm:pt>
    <dgm:pt modelId="{DACCCA3A-C0F9-44CC-A97E-1524FC08D734}" type="parTrans" cxnId="{A0880C11-6358-4B95-AF74-CCE205A82D27}">
      <dgm:prSet/>
      <dgm:spPr/>
      <dgm:t>
        <a:bodyPr/>
        <a:lstStyle/>
        <a:p>
          <a:endParaRPr lang="es-CO"/>
        </a:p>
      </dgm:t>
    </dgm:pt>
    <dgm:pt modelId="{1BF3EBD2-A11B-42D5-81DE-3C8C2B754377}" type="sibTrans" cxnId="{A0880C11-6358-4B95-AF74-CCE205A82D27}">
      <dgm:prSet/>
      <dgm:spPr/>
      <dgm:t>
        <a:bodyPr/>
        <a:lstStyle/>
        <a:p>
          <a:endParaRPr lang="es-CO"/>
        </a:p>
      </dgm:t>
    </dgm:pt>
    <dgm:pt modelId="{452D576B-0739-4F8C-8B1D-D301DBD26CCC}">
      <dgm:prSet/>
      <dgm:spPr/>
      <dgm:t>
        <a:bodyPr/>
        <a:lstStyle/>
        <a:p>
          <a:r>
            <a:rPr lang="es-CO" dirty="0" smtClean="0"/>
            <a:t>5. </a:t>
          </a:r>
          <a:r>
            <a:rPr lang="es-CO" dirty="0" smtClean="0">
              <a:latin typeface="Maiandra GD" pitchFamily="34" charset="0"/>
            </a:rPr>
            <a:t>Ingrese a la información de su interés a través de los contenidos publicados en la página principal o el grupo poblacional correspondiente</a:t>
          </a:r>
          <a:endParaRPr lang="es-CO" dirty="0"/>
        </a:p>
      </dgm:t>
    </dgm:pt>
    <dgm:pt modelId="{C1945F88-F1D2-4EBB-AB01-ADBD26D0E32F}" type="parTrans" cxnId="{D34DCD8A-054C-4848-B35B-E7EB69475B1B}">
      <dgm:prSet/>
      <dgm:spPr/>
      <dgm:t>
        <a:bodyPr/>
        <a:lstStyle/>
        <a:p>
          <a:endParaRPr lang="es-CO"/>
        </a:p>
      </dgm:t>
    </dgm:pt>
    <dgm:pt modelId="{DAC714D2-3DC4-4077-B25F-4E9207A599BB}" type="sibTrans" cxnId="{D34DCD8A-054C-4848-B35B-E7EB69475B1B}">
      <dgm:prSet/>
      <dgm:spPr/>
      <dgm:t>
        <a:bodyPr/>
        <a:lstStyle/>
        <a:p>
          <a:endParaRPr lang="es-CO"/>
        </a:p>
      </dgm:t>
    </dgm:pt>
    <dgm:pt modelId="{28A5C705-4016-410E-862B-8952C3289FC8}" type="pres">
      <dgm:prSet presAssocID="{8BBBF266-22E4-4236-B371-4C164BF32B57}" presName="outerComposite" presStyleCnt="0">
        <dgm:presLayoutVars>
          <dgm:chMax val="5"/>
          <dgm:dir/>
          <dgm:resizeHandles val="exact"/>
        </dgm:presLayoutVars>
      </dgm:prSet>
      <dgm:spPr/>
      <dgm:t>
        <a:bodyPr/>
        <a:lstStyle/>
        <a:p>
          <a:endParaRPr lang="es-CO"/>
        </a:p>
      </dgm:t>
    </dgm:pt>
    <dgm:pt modelId="{F59F0607-A8AD-43FA-A91D-DCE0703A2E00}" type="pres">
      <dgm:prSet presAssocID="{8BBBF266-22E4-4236-B371-4C164BF32B57}" presName="dummyMaxCanvas" presStyleCnt="0">
        <dgm:presLayoutVars/>
      </dgm:prSet>
      <dgm:spPr/>
    </dgm:pt>
    <dgm:pt modelId="{94615A85-B56C-4CD8-A399-53F558CEC783}" type="pres">
      <dgm:prSet presAssocID="{8BBBF266-22E4-4236-B371-4C164BF32B57}" presName="FiveNodes_1" presStyleLbl="node1" presStyleIdx="0" presStyleCnt="5">
        <dgm:presLayoutVars>
          <dgm:bulletEnabled val="1"/>
        </dgm:presLayoutVars>
      </dgm:prSet>
      <dgm:spPr/>
      <dgm:t>
        <a:bodyPr/>
        <a:lstStyle/>
        <a:p>
          <a:endParaRPr lang="es-CO"/>
        </a:p>
      </dgm:t>
    </dgm:pt>
    <dgm:pt modelId="{A0E3BEF5-A325-4AC2-BAC4-9F1451F7040A}" type="pres">
      <dgm:prSet presAssocID="{8BBBF266-22E4-4236-B371-4C164BF32B57}" presName="FiveNodes_2" presStyleLbl="node1" presStyleIdx="1" presStyleCnt="5">
        <dgm:presLayoutVars>
          <dgm:bulletEnabled val="1"/>
        </dgm:presLayoutVars>
      </dgm:prSet>
      <dgm:spPr/>
      <dgm:t>
        <a:bodyPr/>
        <a:lstStyle/>
        <a:p>
          <a:endParaRPr lang="es-CO"/>
        </a:p>
      </dgm:t>
    </dgm:pt>
    <dgm:pt modelId="{26DB3C0C-E651-4830-9B9C-8156869CD10B}" type="pres">
      <dgm:prSet presAssocID="{8BBBF266-22E4-4236-B371-4C164BF32B57}" presName="FiveNodes_3" presStyleLbl="node1" presStyleIdx="2" presStyleCnt="5">
        <dgm:presLayoutVars>
          <dgm:bulletEnabled val="1"/>
        </dgm:presLayoutVars>
      </dgm:prSet>
      <dgm:spPr/>
      <dgm:t>
        <a:bodyPr/>
        <a:lstStyle/>
        <a:p>
          <a:endParaRPr lang="es-CO"/>
        </a:p>
      </dgm:t>
    </dgm:pt>
    <dgm:pt modelId="{6183F784-B561-4704-ACAC-03F0871E0729}" type="pres">
      <dgm:prSet presAssocID="{8BBBF266-22E4-4236-B371-4C164BF32B57}" presName="FiveNodes_4" presStyleLbl="node1" presStyleIdx="3" presStyleCnt="5">
        <dgm:presLayoutVars>
          <dgm:bulletEnabled val="1"/>
        </dgm:presLayoutVars>
      </dgm:prSet>
      <dgm:spPr/>
      <dgm:t>
        <a:bodyPr/>
        <a:lstStyle/>
        <a:p>
          <a:endParaRPr lang="es-CO"/>
        </a:p>
      </dgm:t>
    </dgm:pt>
    <dgm:pt modelId="{CFEB7B68-E853-4FAC-AC76-0C52CBE33096}" type="pres">
      <dgm:prSet presAssocID="{8BBBF266-22E4-4236-B371-4C164BF32B57}" presName="FiveNodes_5" presStyleLbl="node1" presStyleIdx="4" presStyleCnt="5">
        <dgm:presLayoutVars>
          <dgm:bulletEnabled val="1"/>
        </dgm:presLayoutVars>
      </dgm:prSet>
      <dgm:spPr/>
      <dgm:t>
        <a:bodyPr/>
        <a:lstStyle/>
        <a:p>
          <a:endParaRPr lang="es-CO"/>
        </a:p>
      </dgm:t>
    </dgm:pt>
    <dgm:pt modelId="{31D77F9C-54E4-4B7F-BF1C-3A166CD012C3}" type="pres">
      <dgm:prSet presAssocID="{8BBBF266-22E4-4236-B371-4C164BF32B57}" presName="FiveConn_1-2" presStyleLbl="fgAccFollowNode1" presStyleIdx="0" presStyleCnt="4">
        <dgm:presLayoutVars>
          <dgm:bulletEnabled val="1"/>
        </dgm:presLayoutVars>
      </dgm:prSet>
      <dgm:spPr/>
      <dgm:t>
        <a:bodyPr/>
        <a:lstStyle/>
        <a:p>
          <a:endParaRPr lang="es-CO"/>
        </a:p>
      </dgm:t>
    </dgm:pt>
    <dgm:pt modelId="{4C7D848D-8681-45DB-86AB-FBF148B09019}" type="pres">
      <dgm:prSet presAssocID="{8BBBF266-22E4-4236-B371-4C164BF32B57}" presName="FiveConn_2-3" presStyleLbl="fgAccFollowNode1" presStyleIdx="1" presStyleCnt="4">
        <dgm:presLayoutVars>
          <dgm:bulletEnabled val="1"/>
        </dgm:presLayoutVars>
      </dgm:prSet>
      <dgm:spPr/>
      <dgm:t>
        <a:bodyPr/>
        <a:lstStyle/>
        <a:p>
          <a:endParaRPr lang="es-CO"/>
        </a:p>
      </dgm:t>
    </dgm:pt>
    <dgm:pt modelId="{29072F2A-C046-4A8C-A998-A819417164D2}" type="pres">
      <dgm:prSet presAssocID="{8BBBF266-22E4-4236-B371-4C164BF32B57}" presName="FiveConn_3-4" presStyleLbl="fgAccFollowNode1" presStyleIdx="2" presStyleCnt="4">
        <dgm:presLayoutVars>
          <dgm:bulletEnabled val="1"/>
        </dgm:presLayoutVars>
      </dgm:prSet>
      <dgm:spPr/>
      <dgm:t>
        <a:bodyPr/>
        <a:lstStyle/>
        <a:p>
          <a:endParaRPr lang="es-CO"/>
        </a:p>
      </dgm:t>
    </dgm:pt>
    <dgm:pt modelId="{DBAACDC7-F85F-4D14-BAD3-8B18CADB2FBB}" type="pres">
      <dgm:prSet presAssocID="{8BBBF266-22E4-4236-B371-4C164BF32B57}" presName="FiveConn_4-5" presStyleLbl="fgAccFollowNode1" presStyleIdx="3" presStyleCnt="4">
        <dgm:presLayoutVars>
          <dgm:bulletEnabled val="1"/>
        </dgm:presLayoutVars>
      </dgm:prSet>
      <dgm:spPr/>
      <dgm:t>
        <a:bodyPr/>
        <a:lstStyle/>
        <a:p>
          <a:endParaRPr lang="es-CO"/>
        </a:p>
      </dgm:t>
    </dgm:pt>
    <dgm:pt modelId="{B29F3A27-6700-4970-B161-61B503E76557}" type="pres">
      <dgm:prSet presAssocID="{8BBBF266-22E4-4236-B371-4C164BF32B57}" presName="FiveNodes_1_text" presStyleLbl="node1" presStyleIdx="4" presStyleCnt="5">
        <dgm:presLayoutVars>
          <dgm:bulletEnabled val="1"/>
        </dgm:presLayoutVars>
      </dgm:prSet>
      <dgm:spPr/>
      <dgm:t>
        <a:bodyPr/>
        <a:lstStyle/>
        <a:p>
          <a:endParaRPr lang="es-CO"/>
        </a:p>
      </dgm:t>
    </dgm:pt>
    <dgm:pt modelId="{B8E09A4D-521A-42E1-BCDC-8F854A47E7F3}" type="pres">
      <dgm:prSet presAssocID="{8BBBF266-22E4-4236-B371-4C164BF32B57}" presName="FiveNodes_2_text" presStyleLbl="node1" presStyleIdx="4" presStyleCnt="5">
        <dgm:presLayoutVars>
          <dgm:bulletEnabled val="1"/>
        </dgm:presLayoutVars>
      </dgm:prSet>
      <dgm:spPr/>
      <dgm:t>
        <a:bodyPr/>
        <a:lstStyle/>
        <a:p>
          <a:endParaRPr lang="es-CO"/>
        </a:p>
      </dgm:t>
    </dgm:pt>
    <dgm:pt modelId="{ED74FB00-E7D8-4E50-A2E7-D6A4DC848434}" type="pres">
      <dgm:prSet presAssocID="{8BBBF266-22E4-4236-B371-4C164BF32B57}" presName="FiveNodes_3_text" presStyleLbl="node1" presStyleIdx="4" presStyleCnt="5">
        <dgm:presLayoutVars>
          <dgm:bulletEnabled val="1"/>
        </dgm:presLayoutVars>
      </dgm:prSet>
      <dgm:spPr/>
      <dgm:t>
        <a:bodyPr/>
        <a:lstStyle/>
        <a:p>
          <a:endParaRPr lang="es-CO"/>
        </a:p>
      </dgm:t>
    </dgm:pt>
    <dgm:pt modelId="{F34FEAB8-E327-4504-803C-B3DEBABC289A}" type="pres">
      <dgm:prSet presAssocID="{8BBBF266-22E4-4236-B371-4C164BF32B57}" presName="FiveNodes_4_text" presStyleLbl="node1" presStyleIdx="4" presStyleCnt="5">
        <dgm:presLayoutVars>
          <dgm:bulletEnabled val="1"/>
        </dgm:presLayoutVars>
      </dgm:prSet>
      <dgm:spPr/>
      <dgm:t>
        <a:bodyPr/>
        <a:lstStyle/>
        <a:p>
          <a:endParaRPr lang="es-CO"/>
        </a:p>
      </dgm:t>
    </dgm:pt>
    <dgm:pt modelId="{2AFFC85D-F7BE-4F2E-B991-26685F092CAC}" type="pres">
      <dgm:prSet presAssocID="{8BBBF266-22E4-4236-B371-4C164BF32B57}" presName="FiveNodes_5_text" presStyleLbl="node1" presStyleIdx="4" presStyleCnt="5">
        <dgm:presLayoutVars>
          <dgm:bulletEnabled val="1"/>
        </dgm:presLayoutVars>
      </dgm:prSet>
      <dgm:spPr/>
      <dgm:t>
        <a:bodyPr/>
        <a:lstStyle/>
        <a:p>
          <a:endParaRPr lang="es-CO"/>
        </a:p>
      </dgm:t>
    </dgm:pt>
  </dgm:ptLst>
  <dgm:cxnLst>
    <dgm:cxn modelId="{AFF38C9F-E212-4A51-96EF-EC5F26E103D9}" type="presOf" srcId="{6C5A2272-DAE3-4C87-A9D1-8B9A97442D76}" destId="{29072F2A-C046-4A8C-A998-A819417164D2}" srcOrd="0" destOrd="0" presId="urn:microsoft.com/office/officeart/2005/8/layout/vProcess5"/>
    <dgm:cxn modelId="{24B4DA1F-94B6-4E68-BFB5-4134D9FF8117}" type="presOf" srcId="{1BF3EBD2-A11B-42D5-81DE-3C8C2B754377}" destId="{DBAACDC7-F85F-4D14-BAD3-8B18CADB2FBB}" srcOrd="0" destOrd="0" presId="urn:microsoft.com/office/officeart/2005/8/layout/vProcess5"/>
    <dgm:cxn modelId="{16B620A3-30FF-4F51-B90D-0BDE264E9D44}" type="presOf" srcId="{124C0916-6AE5-43D5-909B-514BB0B4BB3F}" destId="{B8E09A4D-521A-42E1-BCDC-8F854A47E7F3}" srcOrd="1" destOrd="0" presId="urn:microsoft.com/office/officeart/2005/8/layout/vProcess5"/>
    <dgm:cxn modelId="{F5C628F5-98A1-4FFC-B59E-F5CB5C0C7CA1}" type="presOf" srcId="{5032102C-9D14-4A31-959C-7A303BE66881}" destId="{4C7D848D-8681-45DB-86AB-FBF148B09019}" srcOrd="0" destOrd="0" presId="urn:microsoft.com/office/officeart/2005/8/layout/vProcess5"/>
    <dgm:cxn modelId="{BF9D61D3-1991-4F68-8823-7C8E532F1B9C}" srcId="{8BBBF266-22E4-4236-B371-4C164BF32B57}" destId="{E9CA70EA-4351-49C3-8EA9-27BEC311C9DE}" srcOrd="2" destOrd="0" parTransId="{B71005D8-E334-4C4B-93E8-029883B42C43}" sibTransId="{6C5A2272-DAE3-4C87-A9D1-8B9A97442D76}"/>
    <dgm:cxn modelId="{F8B400E1-E431-42AB-88CF-4226CC545F62}" type="presOf" srcId="{CDFC682B-30A4-4ADC-9661-7010360FAF7C}" destId="{F34FEAB8-E327-4504-803C-B3DEBABC289A}" srcOrd="1" destOrd="0" presId="urn:microsoft.com/office/officeart/2005/8/layout/vProcess5"/>
    <dgm:cxn modelId="{9BC7E424-20E8-4910-9F0C-EB90EDF91707}" type="presOf" srcId="{E9CA70EA-4351-49C3-8EA9-27BEC311C9DE}" destId="{ED74FB00-E7D8-4E50-A2E7-D6A4DC848434}" srcOrd="1" destOrd="0" presId="urn:microsoft.com/office/officeart/2005/8/layout/vProcess5"/>
    <dgm:cxn modelId="{9ED253D7-9080-4182-AEA7-F2822DAEF9B9}" type="presOf" srcId="{4F5709CD-E7B3-4FCD-A16B-332CDF81FF1A}" destId="{94615A85-B56C-4CD8-A399-53F558CEC783}" srcOrd="0" destOrd="0" presId="urn:microsoft.com/office/officeart/2005/8/layout/vProcess5"/>
    <dgm:cxn modelId="{1CD16980-D83C-4595-9DEE-FC3F3A982FDF}" type="presOf" srcId="{124C0916-6AE5-43D5-909B-514BB0B4BB3F}" destId="{A0E3BEF5-A325-4AC2-BAC4-9F1451F7040A}" srcOrd="0" destOrd="0" presId="urn:microsoft.com/office/officeart/2005/8/layout/vProcess5"/>
    <dgm:cxn modelId="{FD757EE6-B46E-4379-ADFC-8DC7F6A6C350}" type="presOf" srcId="{A3AEE289-BFB1-484A-BCD7-B38D8AFD458D}" destId="{31D77F9C-54E4-4B7F-BF1C-3A166CD012C3}" srcOrd="0" destOrd="0" presId="urn:microsoft.com/office/officeart/2005/8/layout/vProcess5"/>
    <dgm:cxn modelId="{1A05DB98-6EE2-4EEA-B646-7405FF288B85}" type="presOf" srcId="{4F5709CD-E7B3-4FCD-A16B-332CDF81FF1A}" destId="{B29F3A27-6700-4970-B161-61B503E76557}" srcOrd="1" destOrd="0" presId="urn:microsoft.com/office/officeart/2005/8/layout/vProcess5"/>
    <dgm:cxn modelId="{A0880C11-6358-4B95-AF74-CCE205A82D27}" srcId="{8BBBF266-22E4-4236-B371-4C164BF32B57}" destId="{CDFC682B-30A4-4ADC-9661-7010360FAF7C}" srcOrd="3" destOrd="0" parTransId="{DACCCA3A-C0F9-44CC-A97E-1524FC08D734}" sibTransId="{1BF3EBD2-A11B-42D5-81DE-3C8C2B754377}"/>
    <dgm:cxn modelId="{F36B48FC-688A-40CE-9D19-563ABD4107CC}" type="presOf" srcId="{452D576B-0739-4F8C-8B1D-D301DBD26CCC}" destId="{2AFFC85D-F7BE-4F2E-B991-26685F092CAC}" srcOrd="1" destOrd="0" presId="urn:microsoft.com/office/officeart/2005/8/layout/vProcess5"/>
    <dgm:cxn modelId="{D34DCD8A-054C-4848-B35B-E7EB69475B1B}" srcId="{8BBBF266-22E4-4236-B371-4C164BF32B57}" destId="{452D576B-0739-4F8C-8B1D-D301DBD26CCC}" srcOrd="4" destOrd="0" parTransId="{C1945F88-F1D2-4EBB-AB01-ADBD26D0E32F}" sibTransId="{DAC714D2-3DC4-4077-B25F-4E9207A599BB}"/>
    <dgm:cxn modelId="{8BBF1322-5218-400B-B047-22F928B7D4F2}" type="presOf" srcId="{E9CA70EA-4351-49C3-8EA9-27BEC311C9DE}" destId="{26DB3C0C-E651-4830-9B9C-8156869CD10B}" srcOrd="0" destOrd="0" presId="urn:microsoft.com/office/officeart/2005/8/layout/vProcess5"/>
    <dgm:cxn modelId="{DFFEE935-3AC9-4E03-8B44-0C6690693CD9}" type="presOf" srcId="{452D576B-0739-4F8C-8B1D-D301DBD26CCC}" destId="{CFEB7B68-E853-4FAC-AC76-0C52CBE33096}" srcOrd="0" destOrd="0" presId="urn:microsoft.com/office/officeart/2005/8/layout/vProcess5"/>
    <dgm:cxn modelId="{401D4583-F465-48A9-9622-5E75673D14F7}" type="presOf" srcId="{CDFC682B-30A4-4ADC-9661-7010360FAF7C}" destId="{6183F784-B561-4704-ACAC-03F0871E0729}" srcOrd="0" destOrd="0" presId="urn:microsoft.com/office/officeart/2005/8/layout/vProcess5"/>
    <dgm:cxn modelId="{54897B73-B3BE-4AC4-B886-1AC61650FBDC}" srcId="{8BBBF266-22E4-4236-B371-4C164BF32B57}" destId="{4F5709CD-E7B3-4FCD-A16B-332CDF81FF1A}" srcOrd="0" destOrd="0" parTransId="{CB74584C-31A4-4607-A164-18AE13B63AE5}" sibTransId="{A3AEE289-BFB1-484A-BCD7-B38D8AFD458D}"/>
    <dgm:cxn modelId="{6C71837F-BEA8-4F1C-B044-1A359B99161D}" type="presOf" srcId="{8BBBF266-22E4-4236-B371-4C164BF32B57}" destId="{28A5C705-4016-410E-862B-8952C3289FC8}" srcOrd="0" destOrd="0" presId="urn:microsoft.com/office/officeart/2005/8/layout/vProcess5"/>
    <dgm:cxn modelId="{87D41FE5-D1A3-4FF4-9F34-9C0D9331F6E9}" srcId="{8BBBF266-22E4-4236-B371-4C164BF32B57}" destId="{124C0916-6AE5-43D5-909B-514BB0B4BB3F}" srcOrd="1" destOrd="0" parTransId="{B1332154-9897-4775-9A36-00B01FCFB839}" sibTransId="{5032102C-9D14-4A31-959C-7A303BE66881}"/>
    <dgm:cxn modelId="{71F4666A-07EA-415E-8D16-CCA2D404F6C0}" type="presParOf" srcId="{28A5C705-4016-410E-862B-8952C3289FC8}" destId="{F59F0607-A8AD-43FA-A91D-DCE0703A2E00}" srcOrd="0" destOrd="0" presId="urn:microsoft.com/office/officeart/2005/8/layout/vProcess5"/>
    <dgm:cxn modelId="{9190479E-F70F-4515-8F60-9B72DD22CE0E}" type="presParOf" srcId="{28A5C705-4016-410E-862B-8952C3289FC8}" destId="{94615A85-B56C-4CD8-A399-53F558CEC783}" srcOrd="1" destOrd="0" presId="urn:microsoft.com/office/officeart/2005/8/layout/vProcess5"/>
    <dgm:cxn modelId="{3D6758B1-B497-4A3A-8670-07F8CB7F9339}" type="presParOf" srcId="{28A5C705-4016-410E-862B-8952C3289FC8}" destId="{A0E3BEF5-A325-4AC2-BAC4-9F1451F7040A}" srcOrd="2" destOrd="0" presId="urn:microsoft.com/office/officeart/2005/8/layout/vProcess5"/>
    <dgm:cxn modelId="{8F43CBA1-064E-4559-900F-812B7CFAF095}" type="presParOf" srcId="{28A5C705-4016-410E-862B-8952C3289FC8}" destId="{26DB3C0C-E651-4830-9B9C-8156869CD10B}" srcOrd="3" destOrd="0" presId="urn:microsoft.com/office/officeart/2005/8/layout/vProcess5"/>
    <dgm:cxn modelId="{B3377DA7-2179-4E8C-A526-D79D29DC3E66}" type="presParOf" srcId="{28A5C705-4016-410E-862B-8952C3289FC8}" destId="{6183F784-B561-4704-ACAC-03F0871E0729}" srcOrd="4" destOrd="0" presId="urn:microsoft.com/office/officeart/2005/8/layout/vProcess5"/>
    <dgm:cxn modelId="{235B7220-AD03-4C6A-91B2-6A6CA1AE507A}" type="presParOf" srcId="{28A5C705-4016-410E-862B-8952C3289FC8}" destId="{CFEB7B68-E853-4FAC-AC76-0C52CBE33096}" srcOrd="5" destOrd="0" presId="urn:microsoft.com/office/officeart/2005/8/layout/vProcess5"/>
    <dgm:cxn modelId="{59EA7F29-A2A1-4DE9-A026-D9EEC3F0DE7B}" type="presParOf" srcId="{28A5C705-4016-410E-862B-8952C3289FC8}" destId="{31D77F9C-54E4-4B7F-BF1C-3A166CD012C3}" srcOrd="6" destOrd="0" presId="urn:microsoft.com/office/officeart/2005/8/layout/vProcess5"/>
    <dgm:cxn modelId="{A5D7C5B9-942D-40F1-8EF8-1B8DA8AC23F9}" type="presParOf" srcId="{28A5C705-4016-410E-862B-8952C3289FC8}" destId="{4C7D848D-8681-45DB-86AB-FBF148B09019}" srcOrd="7" destOrd="0" presId="urn:microsoft.com/office/officeart/2005/8/layout/vProcess5"/>
    <dgm:cxn modelId="{9043CFA0-446D-46C4-B6CC-9BAD30F0935C}" type="presParOf" srcId="{28A5C705-4016-410E-862B-8952C3289FC8}" destId="{29072F2A-C046-4A8C-A998-A819417164D2}" srcOrd="8" destOrd="0" presId="urn:microsoft.com/office/officeart/2005/8/layout/vProcess5"/>
    <dgm:cxn modelId="{2DEFE529-63A6-4B01-908C-516512102590}" type="presParOf" srcId="{28A5C705-4016-410E-862B-8952C3289FC8}" destId="{DBAACDC7-F85F-4D14-BAD3-8B18CADB2FBB}" srcOrd="9" destOrd="0" presId="urn:microsoft.com/office/officeart/2005/8/layout/vProcess5"/>
    <dgm:cxn modelId="{F1D1662E-6F30-4615-90E8-7D00F313CF94}" type="presParOf" srcId="{28A5C705-4016-410E-862B-8952C3289FC8}" destId="{B29F3A27-6700-4970-B161-61B503E76557}" srcOrd="10" destOrd="0" presId="urn:microsoft.com/office/officeart/2005/8/layout/vProcess5"/>
    <dgm:cxn modelId="{0C54C9A0-2C39-4A5D-A699-C1EEB0461DDC}" type="presParOf" srcId="{28A5C705-4016-410E-862B-8952C3289FC8}" destId="{B8E09A4D-521A-42E1-BCDC-8F854A47E7F3}" srcOrd="11" destOrd="0" presId="urn:microsoft.com/office/officeart/2005/8/layout/vProcess5"/>
    <dgm:cxn modelId="{6A59DD2D-3FE4-4A56-B345-2F285F35F65B}" type="presParOf" srcId="{28A5C705-4016-410E-862B-8952C3289FC8}" destId="{ED74FB00-E7D8-4E50-A2E7-D6A4DC848434}" srcOrd="12" destOrd="0" presId="urn:microsoft.com/office/officeart/2005/8/layout/vProcess5"/>
    <dgm:cxn modelId="{E5F13A39-8B1A-435A-B1C1-BB08DD399AF0}" type="presParOf" srcId="{28A5C705-4016-410E-862B-8952C3289FC8}" destId="{F34FEAB8-E327-4504-803C-B3DEBABC289A}" srcOrd="13" destOrd="0" presId="urn:microsoft.com/office/officeart/2005/8/layout/vProcess5"/>
    <dgm:cxn modelId="{27292E8F-F490-4BA2-8A02-621F8898563D}" type="presParOf" srcId="{28A5C705-4016-410E-862B-8952C3289FC8}" destId="{2AFFC85D-F7BE-4F2E-B991-26685F092CAC}"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1E91AC-3FD9-41A2-AAE8-CF4B3C0D3DDA}">
      <dsp:nvSpPr>
        <dsp:cNvPr id="0" name=""/>
        <dsp:cNvSpPr/>
      </dsp:nvSpPr>
      <dsp:spPr>
        <a:xfrm>
          <a:off x="0" y="43150"/>
          <a:ext cx="6096000" cy="63648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b="0" kern="1200" dirty="0" smtClean="0">
              <a:latin typeface="Maiandra GD" pitchFamily="34" charset="0"/>
              <a:ea typeface="Times New Roman"/>
              <a:cs typeface="Times New Roman"/>
            </a:rPr>
            <a:t>Bienvenida </a:t>
          </a:r>
          <a:r>
            <a:rPr lang="es-CO" sz="1600" b="0" kern="1200" baseline="0" dirty="0" smtClean="0">
              <a:latin typeface="Maiandra GD" pitchFamily="34" charset="0"/>
              <a:ea typeface="Times New Roman"/>
              <a:cs typeface="Times New Roman"/>
            </a:rPr>
            <a:t> recomendaciones y Metodología para el trabajo presencial</a:t>
          </a:r>
          <a:endParaRPr lang="es-CO" sz="1600" kern="1200" dirty="0"/>
        </a:p>
      </dsp:txBody>
      <dsp:txXfrm>
        <a:off x="0" y="43150"/>
        <a:ext cx="6096000" cy="636480"/>
      </dsp:txXfrm>
    </dsp:sp>
    <dsp:sp modelId="{997E366A-C9C3-48C3-9849-EAF6030B1834}">
      <dsp:nvSpPr>
        <dsp:cNvPr id="0" name=""/>
        <dsp:cNvSpPr/>
      </dsp:nvSpPr>
      <dsp:spPr>
        <a:xfrm>
          <a:off x="0" y="725710"/>
          <a:ext cx="6096000" cy="636480"/>
        </a:xfrm>
        <a:prstGeom prst="roundRect">
          <a:avLst/>
        </a:prstGeom>
        <a:solidFill>
          <a:schemeClr val="accent3">
            <a:hueOff val="1607181"/>
            <a:satOff val="-2411"/>
            <a:lumOff val="-39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b="0" kern="1200" dirty="0" smtClean="0">
              <a:latin typeface="Maiandra GD" pitchFamily="34" charset="0"/>
              <a:ea typeface="Times New Roman"/>
              <a:cs typeface="Times New Roman"/>
            </a:rPr>
            <a:t>Retroalimentación</a:t>
          </a:r>
          <a:r>
            <a:rPr lang="es-CO" sz="1600" b="0" kern="1200" baseline="0" dirty="0" smtClean="0">
              <a:latin typeface="Maiandra GD" pitchFamily="34" charset="0"/>
              <a:ea typeface="Times New Roman"/>
              <a:cs typeface="Times New Roman"/>
            </a:rPr>
            <a:t> sesión Número uno</a:t>
          </a:r>
          <a:endParaRPr lang="es-CO" sz="1600" kern="1200" dirty="0"/>
        </a:p>
      </dsp:txBody>
      <dsp:txXfrm>
        <a:off x="0" y="725710"/>
        <a:ext cx="6096000" cy="636480"/>
      </dsp:txXfrm>
    </dsp:sp>
    <dsp:sp modelId="{209269B2-458D-4C36-8932-42F6F527F9E3}">
      <dsp:nvSpPr>
        <dsp:cNvPr id="0" name=""/>
        <dsp:cNvSpPr/>
      </dsp:nvSpPr>
      <dsp:spPr>
        <a:xfrm>
          <a:off x="0" y="1408270"/>
          <a:ext cx="6096000" cy="636480"/>
        </a:xfrm>
        <a:prstGeom prst="roundRect">
          <a:avLst/>
        </a:prstGeom>
        <a:solidFill>
          <a:schemeClr val="accent3">
            <a:hueOff val="3214361"/>
            <a:satOff val="-4823"/>
            <a:lumOff val="-78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O" sz="1600" b="0" kern="1200" smtClean="0">
              <a:latin typeface="Maiandra GD" pitchFamily="34" charset="0"/>
              <a:ea typeface="Times New Roman"/>
              <a:cs typeface="Times New Roman"/>
            </a:rPr>
            <a:t>Estudi@ndo y @prendiendo : web 2.0 y Clasificación</a:t>
          </a:r>
          <a:endParaRPr lang="es-CO" sz="1600" kern="1200" dirty="0"/>
        </a:p>
      </dsp:txBody>
      <dsp:txXfrm>
        <a:off x="0" y="1408270"/>
        <a:ext cx="6096000" cy="636480"/>
      </dsp:txXfrm>
    </dsp:sp>
    <dsp:sp modelId="{603E4CE8-835D-4B61-9899-599E0C0722C1}">
      <dsp:nvSpPr>
        <dsp:cNvPr id="0" name=""/>
        <dsp:cNvSpPr/>
      </dsp:nvSpPr>
      <dsp:spPr>
        <a:xfrm>
          <a:off x="0" y="2090830"/>
          <a:ext cx="6096000" cy="636480"/>
        </a:xfrm>
        <a:prstGeom prst="roundRect">
          <a:avLst/>
        </a:prstGeom>
        <a:solidFill>
          <a:schemeClr val="accent3">
            <a:hueOff val="4821541"/>
            <a:satOff val="-7234"/>
            <a:lumOff val="-11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O" sz="1600" b="0" kern="1200" smtClean="0">
              <a:latin typeface="Maiandra GD" pitchFamily="34" charset="0"/>
              <a:ea typeface="Times New Roman"/>
              <a:cs typeface="Times New Roman"/>
            </a:rPr>
            <a:t>Pr@ctica</a:t>
          </a:r>
          <a:r>
            <a:rPr lang="es-CO" sz="1600" b="0" kern="1200" baseline="0" smtClean="0">
              <a:latin typeface="Maiandra GD" pitchFamily="34" charset="0"/>
              <a:ea typeface="Times New Roman"/>
              <a:cs typeface="Times New Roman"/>
            </a:rPr>
            <a:t> Docente</a:t>
          </a:r>
          <a:r>
            <a:rPr lang="es-CO" sz="1600" b="0" kern="1200" smtClean="0">
              <a:latin typeface="Maiandra GD" pitchFamily="34" charset="0"/>
              <a:ea typeface="Times New Roman"/>
              <a:cs typeface="Times New Roman"/>
            </a:rPr>
            <a:t>:  Mapas mentales y Marcadores Social</a:t>
          </a:r>
          <a:endParaRPr lang="es-CO" sz="1600" kern="1200" dirty="0"/>
        </a:p>
      </dsp:txBody>
      <dsp:txXfrm>
        <a:off x="0" y="2090830"/>
        <a:ext cx="6096000" cy="636480"/>
      </dsp:txXfrm>
    </dsp:sp>
    <dsp:sp modelId="{23D15AC6-8A5D-4A3F-A709-3DF895D4EA29}">
      <dsp:nvSpPr>
        <dsp:cNvPr id="0" name=""/>
        <dsp:cNvSpPr/>
      </dsp:nvSpPr>
      <dsp:spPr>
        <a:xfrm>
          <a:off x="0" y="2773390"/>
          <a:ext cx="6096000" cy="636480"/>
        </a:xfrm>
        <a:prstGeom prst="roundRect">
          <a:avLst/>
        </a:prstGeom>
        <a:solidFill>
          <a:schemeClr val="accent3">
            <a:hueOff val="6428722"/>
            <a:satOff val="-9646"/>
            <a:lumOff val="-156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O" sz="1600" b="0" kern="1200" smtClean="0">
              <a:latin typeface="Maiandra GD" pitchFamily="34" charset="0"/>
              <a:ea typeface="Times New Roman"/>
              <a:cs typeface="Times New Roman"/>
            </a:rPr>
            <a:t>Estudi@ndo y @prendiendo: Portales</a:t>
          </a:r>
          <a:r>
            <a:rPr lang="es-CO" sz="1600" b="0" kern="1200" baseline="0" smtClean="0">
              <a:latin typeface="Maiandra GD" pitchFamily="34" charset="0"/>
              <a:ea typeface="Times New Roman"/>
              <a:cs typeface="Times New Roman"/>
            </a:rPr>
            <a:t> Educativos- Portal Educativo  Colombia aprende</a:t>
          </a:r>
          <a:endParaRPr lang="es-CO" sz="1600" kern="1200" dirty="0"/>
        </a:p>
      </dsp:txBody>
      <dsp:txXfrm>
        <a:off x="0" y="2773390"/>
        <a:ext cx="6096000" cy="636480"/>
      </dsp:txXfrm>
    </dsp:sp>
    <dsp:sp modelId="{9D8A65F1-9663-4561-882E-E246920728A4}">
      <dsp:nvSpPr>
        <dsp:cNvPr id="0" name=""/>
        <dsp:cNvSpPr/>
      </dsp:nvSpPr>
      <dsp:spPr>
        <a:xfrm>
          <a:off x="0" y="3455950"/>
          <a:ext cx="6096000" cy="636480"/>
        </a:xfrm>
        <a:prstGeom prst="roundRect">
          <a:avLst/>
        </a:prstGeom>
        <a:solidFill>
          <a:schemeClr val="accent3">
            <a:hueOff val="8035903"/>
            <a:satOff val="-12057"/>
            <a:lumOff val="-196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O" sz="1600" b="0" kern="1200" smtClean="0">
              <a:latin typeface="Maiandra GD" pitchFamily="34" charset="0"/>
              <a:ea typeface="Times New Roman"/>
              <a:cs typeface="Times New Roman"/>
            </a:rPr>
            <a:t>Pr@ctica</a:t>
          </a:r>
          <a:r>
            <a:rPr lang="es-CO" sz="1600" b="0" kern="1200" baseline="0" smtClean="0">
              <a:latin typeface="Maiandra GD" pitchFamily="34" charset="0"/>
              <a:ea typeface="Times New Roman"/>
              <a:cs typeface="Times New Roman"/>
            </a:rPr>
            <a:t> Docente</a:t>
          </a:r>
          <a:r>
            <a:rPr lang="es-CO" sz="1600" b="0" kern="1200" smtClean="0">
              <a:latin typeface="Maiandra GD" pitchFamily="34" charset="0"/>
              <a:ea typeface="Times New Roman"/>
              <a:cs typeface="Times New Roman"/>
            </a:rPr>
            <a:t>: </a:t>
          </a:r>
          <a:r>
            <a:rPr lang="es-CO" sz="1600" b="0" kern="1200" baseline="0" smtClean="0">
              <a:latin typeface="Maiandra GD" pitchFamily="34" charset="0"/>
              <a:ea typeface="Times New Roman"/>
              <a:cs typeface="Times New Roman"/>
            </a:rPr>
            <a:t> Exploración de Portales Educativos. Documento en Google docs.</a:t>
          </a:r>
          <a:endParaRPr lang="es-CO" sz="1600" kern="1200" dirty="0"/>
        </a:p>
      </dsp:txBody>
      <dsp:txXfrm>
        <a:off x="0" y="3455950"/>
        <a:ext cx="6096000" cy="636480"/>
      </dsp:txXfrm>
    </dsp:sp>
    <dsp:sp modelId="{72DBA7DA-E726-4A15-89D3-0B9C5BAC4472}">
      <dsp:nvSpPr>
        <dsp:cNvPr id="0" name=""/>
        <dsp:cNvSpPr/>
      </dsp:nvSpPr>
      <dsp:spPr>
        <a:xfrm>
          <a:off x="0" y="4138511"/>
          <a:ext cx="6096000" cy="636480"/>
        </a:xfrm>
        <a:prstGeom prst="roundRect">
          <a:avLst/>
        </a:prstGeom>
        <a:solidFill>
          <a:schemeClr val="accent3">
            <a:hueOff val="9643083"/>
            <a:satOff val="-14469"/>
            <a:lumOff val="-235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O" sz="1600" b="0" kern="1200" baseline="0" smtClean="0">
              <a:latin typeface="Maiandra GD" pitchFamily="34" charset="0"/>
              <a:ea typeface="Times New Roman"/>
              <a:cs typeface="Times New Roman"/>
            </a:rPr>
            <a:t>Rec@pitulemos: Evaluación de un Portal Educativo.</a:t>
          </a:r>
          <a:endParaRPr lang="es-CO" sz="1600" kern="1200" dirty="0"/>
        </a:p>
      </dsp:txBody>
      <dsp:txXfrm>
        <a:off x="0" y="4138511"/>
        <a:ext cx="6096000" cy="636480"/>
      </dsp:txXfrm>
    </dsp:sp>
    <dsp:sp modelId="{F6850791-D2D0-4E2B-BD12-10AD55E9B76C}">
      <dsp:nvSpPr>
        <dsp:cNvPr id="0" name=""/>
        <dsp:cNvSpPr/>
      </dsp:nvSpPr>
      <dsp:spPr>
        <a:xfrm>
          <a:off x="0" y="4821071"/>
          <a:ext cx="6096000" cy="636480"/>
        </a:xfrm>
        <a:prstGeom prst="roundRect">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O" sz="1600" b="0" kern="1200" dirty="0" smtClean="0">
              <a:latin typeface="Maiandra GD" pitchFamily="34" charset="0"/>
              <a:ea typeface="Times New Roman"/>
              <a:cs typeface="Times New Roman"/>
            </a:rPr>
            <a:t>Asign@ciones:  Planeación</a:t>
          </a:r>
          <a:r>
            <a:rPr lang="es-CO" sz="1600" b="0" kern="1200" baseline="0" dirty="0" smtClean="0">
              <a:latin typeface="Maiandra GD" pitchFamily="34" charset="0"/>
              <a:ea typeface="Times New Roman"/>
              <a:cs typeface="Times New Roman"/>
            </a:rPr>
            <a:t> y Creación de una Aula Virtual de Aprendizaje</a:t>
          </a:r>
          <a:endParaRPr lang="es-CO" sz="1600" kern="1200" dirty="0"/>
        </a:p>
      </dsp:txBody>
      <dsp:txXfrm>
        <a:off x="0" y="4821071"/>
        <a:ext cx="6096000" cy="636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8A2C3B-8641-4AE3-A5CD-3F7C9C76403F}" type="datetimeFigureOut">
              <a:rPr lang="es-ES"/>
              <a:pPr>
                <a:defRPr/>
              </a:pPr>
              <a:t>14/09/2013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61C7AF-C16E-4FAC-83A6-3F07C9E7C78A}" type="slidenum">
              <a:rPr lang="es-ES"/>
              <a:pPr>
                <a:defRPr/>
              </a:pPr>
              <a:t>‹Nº›</a:t>
            </a:fld>
            <a:endParaRPr lang="es-ES" dirty="0"/>
          </a:p>
        </p:txBody>
      </p:sp>
    </p:spTree>
    <p:extLst>
      <p:ext uri="{BB962C8B-B14F-4D97-AF65-F5344CB8AC3E}">
        <p14:creationId xmlns:p14="http://schemas.microsoft.com/office/powerpoint/2010/main" xmlns="" val="752019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6561C7AF-C16E-4FAC-83A6-3F07C9E7C78A}" type="slidenum">
              <a:rPr lang="es-ES" smtClean="0"/>
              <a:pPr>
                <a:defRPr/>
              </a:pPr>
              <a:t>23</a:t>
            </a:fld>
            <a:endParaRPr lang="es-ES" dirty="0"/>
          </a:p>
        </p:txBody>
      </p:sp>
    </p:spTree>
    <p:extLst>
      <p:ext uri="{BB962C8B-B14F-4D97-AF65-F5344CB8AC3E}">
        <p14:creationId xmlns:p14="http://schemas.microsoft.com/office/powerpoint/2010/main" xmlns="" val="1188595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plantilla 3.jpg"/>
          <p:cNvPicPr>
            <a:picLocks noChangeAspect="1"/>
          </p:cNvPicPr>
          <p:nvPr/>
        </p:nvPicPr>
        <p:blipFill>
          <a:blip r:embed="rId2" cstate="print"/>
          <a:srcRect l="16444"/>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endParaRPr lang="en-US" dirty="0"/>
          </a:p>
        </p:txBody>
      </p:sp>
      <p:sp>
        <p:nvSpPr>
          <p:cNvPr id="6" name="4 Marcador de pie de página"/>
          <p:cNvSpPr>
            <a:spLocks noGrp="1"/>
          </p:cNvSpPr>
          <p:nvPr>
            <p:ph type="ftr" sz="quarter" idx="11"/>
          </p:nvPr>
        </p:nvSpPr>
        <p:spPr/>
        <p:txBody>
          <a:bodyPr/>
          <a:lstStyle>
            <a:lvl1pPr>
              <a:defRPr/>
            </a:lvl1pPr>
          </a:lstStyle>
          <a:p>
            <a:pPr>
              <a:defRPr/>
            </a:pP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A9EB0D8B-C14A-4C4D-828C-323E55453FB1}"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endParaRPr lang="en-US" dirty="0"/>
          </a:p>
        </p:txBody>
      </p:sp>
      <p:sp>
        <p:nvSpPr>
          <p:cNvPr id="5" name="4 Marcador de pie de página"/>
          <p:cNvSpPr>
            <a:spLocks noGrp="1"/>
          </p:cNvSpPr>
          <p:nvPr>
            <p:ph type="ftr" sz="quarter" idx="11"/>
          </p:nvPr>
        </p:nvSpPr>
        <p:spPr/>
        <p:txBody>
          <a:bodyPr/>
          <a:lstStyle>
            <a:lvl1pPr>
              <a:defRPr/>
            </a:lvl1pPr>
          </a:lstStyle>
          <a:p>
            <a:pPr>
              <a:defRPr/>
            </a:pP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7EAE80C9-F505-49E3-A481-C07E0E67A717}"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endParaRPr lang="en-US" dirty="0"/>
          </a:p>
        </p:txBody>
      </p:sp>
      <p:sp>
        <p:nvSpPr>
          <p:cNvPr id="5" name="4 Marcador de pie de página"/>
          <p:cNvSpPr>
            <a:spLocks noGrp="1"/>
          </p:cNvSpPr>
          <p:nvPr>
            <p:ph type="ftr" sz="quarter" idx="11"/>
          </p:nvPr>
        </p:nvSpPr>
        <p:spPr/>
        <p:txBody>
          <a:bodyPr/>
          <a:lstStyle>
            <a:lvl1pPr>
              <a:defRPr/>
            </a:lvl1pPr>
          </a:lstStyle>
          <a:p>
            <a:pPr>
              <a:defRPr/>
            </a:pP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39998FDA-3F96-4CAD-B50D-E84733849A1C}"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plantilla 3.jpg"/>
          <p:cNvPicPr>
            <a:picLocks noChangeAspect="1"/>
          </p:cNvPicPr>
          <p:nvPr/>
        </p:nvPicPr>
        <p:blipFill>
          <a:blip r:embed="rId2" cstate="print"/>
          <a:srcRect l="16444"/>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endParaRPr lang="en-US" dirty="0"/>
          </a:p>
        </p:txBody>
      </p:sp>
      <p:sp>
        <p:nvSpPr>
          <p:cNvPr id="6" name="4 Marcador de pie de página"/>
          <p:cNvSpPr>
            <a:spLocks noGrp="1"/>
          </p:cNvSpPr>
          <p:nvPr>
            <p:ph type="ftr" sz="quarter" idx="11"/>
          </p:nvPr>
        </p:nvSpPr>
        <p:spPr/>
        <p:txBody>
          <a:bodyPr/>
          <a:lstStyle>
            <a:lvl1pPr>
              <a:defRPr/>
            </a:lvl1pPr>
          </a:lstStyle>
          <a:p>
            <a:pPr>
              <a:defRPr/>
            </a:pP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B3EF6A74-EB2A-469A-AA99-DC70A0FA4E10}"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dirty="0"/>
          </a:p>
        </p:txBody>
      </p:sp>
      <p:sp>
        <p:nvSpPr>
          <p:cNvPr id="5" name="4 Marcador de pie de página"/>
          <p:cNvSpPr>
            <a:spLocks noGrp="1"/>
          </p:cNvSpPr>
          <p:nvPr>
            <p:ph type="ftr" sz="quarter" idx="11"/>
          </p:nvPr>
        </p:nvSpPr>
        <p:spPr/>
        <p:txBody>
          <a:bodyPr/>
          <a:lstStyle>
            <a:lvl1pPr>
              <a:defRPr/>
            </a:lvl1pPr>
          </a:lstStyle>
          <a:p>
            <a:pPr>
              <a:defRPr/>
            </a:pP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F72440FD-E4EE-4E65-825C-C9E1C6167449}"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endParaRPr lang="en-US" dirty="0"/>
          </a:p>
        </p:txBody>
      </p:sp>
      <p:sp>
        <p:nvSpPr>
          <p:cNvPr id="6" name="4 Marcador de pie de página"/>
          <p:cNvSpPr>
            <a:spLocks noGrp="1"/>
          </p:cNvSpPr>
          <p:nvPr>
            <p:ph type="ftr" sz="quarter" idx="11"/>
          </p:nvPr>
        </p:nvSpPr>
        <p:spPr/>
        <p:txBody>
          <a:bodyPr/>
          <a:lstStyle>
            <a:lvl1pPr>
              <a:defRPr/>
            </a:lvl1pPr>
          </a:lstStyle>
          <a:p>
            <a:pPr>
              <a:defRPr/>
            </a:pP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30527CCF-A0BC-43C2-BE30-FF1C3A86BAAF}"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endParaRPr lang="en-US" dirty="0"/>
          </a:p>
        </p:txBody>
      </p:sp>
      <p:sp>
        <p:nvSpPr>
          <p:cNvPr id="8" name="4 Marcador de pie de página"/>
          <p:cNvSpPr>
            <a:spLocks noGrp="1"/>
          </p:cNvSpPr>
          <p:nvPr>
            <p:ph type="ftr" sz="quarter" idx="11"/>
          </p:nvPr>
        </p:nvSpPr>
        <p:spPr/>
        <p:txBody>
          <a:bodyPr/>
          <a:lstStyle>
            <a:lvl1pPr>
              <a:defRPr/>
            </a:lvl1pPr>
          </a:lstStyle>
          <a:p>
            <a:pPr>
              <a:defRPr/>
            </a:pPr>
            <a:endParaRPr lang="en-US" dirty="0"/>
          </a:p>
        </p:txBody>
      </p:sp>
      <p:sp>
        <p:nvSpPr>
          <p:cNvPr id="9" name="5 Marcador de número de diapositiva"/>
          <p:cNvSpPr>
            <a:spLocks noGrp="1"/>
          </p:cNvSpPr>
          <p:nvPr>
            <p:ph type="sldNum" sz="quarter" idx="12"/>
          </p:nvPr>
        </p:nvSpPr>
        <p:spPr/>
        <p:txBody>
          <a:bodyPr/>
          <a:lstStyle>
            <a:lvl1pPr>
              <a:defRPr/>
            </a:lvl1pPr>
          </a:lstStyle>
          <a:p>
            <a:pPr>
              <a:defRPr/>
            </a:pPr>
            <a:fld id="{F632E367-8418-497E-B16F-471A1244F56F}"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endParaRPr lang="en-US" dirty="0"/>
          </a:p>
        </p:txBody>
      </p:sp>
      <p:sp>
        <p:nvSpPr>
          <p:cNvPr id="4" name="4 Marcador de pie de página"/>
          <p:cNvSpPr>
            <a:spLocks noGrp="1"/>
          </p:cNvSpPr>
          <p:nvPr>
            <p:ph type="ftr" sz="quarter" idx="11"/>
          </p:nvPr>
        </p:nvSpPr>
        <p:spPr/>
        <p:txBody>
          <a:bodyPr/>
          <a:lstStyle>
            <a:lvl1pPr>
              <a:defRPr/>
            </a:lvl1pPr>
          </a:lstStyle>
          <a:p>
            <a:pPr>
              <a:defRPr/>
            </a:pPr>
            <a:endParaRPr lang="en-US" dirty="0"/>
          </a:p>
        </p:txBody>
      </p:sp>
      <p:sp>
        <p:nvSpPr>
          <p:cNvPr id="5" name="5 Marcador de número de diapositiva"/>
          <p:cNvSpPr>
            <a:spLocks noGrp="1"/>
          </p:cNvSpPr>
          <p:nvPr>
            <p:ph type="sldNum" sz="quarter" idx="12"/>
          </p:nvPr>
        </p:nvSpPr>
        <p:spPr/>
        <p:txBody>
          <a:bodyPr/>
          <a:lstStyle>
            <a:lvl1pPr>
              <a:defRPr/>
            </a:lvl1pPr>
          </a:lstStyle>
          <a:p>
            <a:pPr>
              <a:defRPr/>
            </a:pPr>
            <a:fld id="{43B8F250-A0EB-4280-A307-ECE70DDA5192}"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dirty="0"/>
          </a:p>
        </p:txBody>
      </p:sp>
      <p:sp>
        <p:nvSpPr>
          <p:cNvPr id="3" name="4 Marcador de pie de página"/>
          <p:cNvSpPr>
            <a:spLocks noGrp="1"/>
          </p:cNvSpPr>
          <p:nvPr>
            <p:ph type="ftr" sz="quarter" idx="11"/>
          </p:nvPr>
        </p:nvSpPr>
        <p:spPr/>
        <p:txBody>
          <a:bodyPr/>
          <a:lstStyle>
            <a:lvl1pPr>
              <a:defRPr/>
            </a:lvl1pPr>
          </a:lstStyle>
          <a:p>
            <a:pPr>
              <a:defRPr/>
            </a:pPr>
            <a:endParaRPr lang="en-US" dirty="0"/>
          </a:p>
        </p:txBody>
      </p:sp>
      <p:sp>
        <p:nvSpPr>
          <p:cNvPr id="4" name="5 Marcador de número de diapositiva"/>
          <p:cNvSpPr>
            <a:spLocks noGrp="1"/>
          </p:cNvSpPr>
          <p:nvPr>
            <p:ph type="sldNum" sz="quarter" idx="12"/>
          </p:nvPr>
        </p:nvSpPr>
        <p:spPr/>
        <p:txBody>
          <a:bodyPr/>
          <a:lstStyle>
            <a:lvl1pPr>
              <a:defRPr/>
            </a:lvl1pPr>
          </a:lstStyle>
          <a:p>
            <a:pPr>
              <a:defRPr/>
            </a:pPr>
            <a:fld id="{F824D763-0C85-4DF5-AB2A-68F1B4E0B80A}"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dirty="0"/>
          </a:p>
        </p:txBody>
      </p:sp>
      <p:sp>
        <p:nvSpPr>
          <p:cNvPr id="6" name="4 Marcador de pie de página"/>
          <p:cNvSpPr>
            <a:spLocks noGrp="1"/>
          </p:cNvSpPr>
          <p:nvPr>
            <p:ph type="ftr" sz="quarter" idx="11"/>
          </p:nvPr>
        </p:nvSpPr>
        <p:spPr/>
        <p:txBody>
          <a:bodyPr/>
          <a:lstStyle>
            <a:lvl1pPr>
              <a:defRPr/>
            </a:lvl1pPr>
          </a:lstStyle>
          <a:p>
            <a:pPr>
              <a:defRPr/>
            </a:pP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6EF9333E-C34F-4C68-9304-75C073376634}"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dirty="0"/>
          </a:p>
        </p:txBody>
      </p:sp>
      <p:sp>
        <p:nvSpPr>
          <p:cNvPr id="6" name="4 Marcador de pie de página"/>
          <p:cNvSpPr>
            <a:spLocks noGrp="1"/>
          </p:cNvSpPr>
          <p:nvPr>
            <p:ph type="ftr" sz="quarter" idx="11"/>
          </p:nvPr>
        </p:nvSpPr>
        <p:spPr/>
        <p:txBody>
          <a:bodyPr/>
          <a:lstStyle>
            <a:lvl1pPr>
              <a:defRPr/>
            </a:lvl1pPr>
          </a:lstStyle>
          <a:p>
            <a:pPr>
              <a:defRPr/>
            </a:pP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F7A7757A-F29A-4C73-8501-B6716E88319D}"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33847D0-E081-45A3-B206-C3BF5FE63BE4}"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fao-ni57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hyperlink" Target="http://www1.cundinamarca.gov.co/gobernacion/Default.aspx?alias=www1.cundinamarca.gov.co/gobernacion/educacion" TargetMode="External"/><Relationship Id="rId3" Type="http://schemas.openxmlformats.org/officeDocument/2006/relationships/image" Target="../media/image17.jpeg"/><Relationship Id="rId7" Type="http://schemas.openxmlformats.org/officeDocument/2006/relationships/hyperlink" Target="http://www.redacademica.edu.c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edellin.edu.co/sites/Educativo/Paginas/inicio.aspx" TargetMode="External"/><Relationship Id="rId5" Type="http://schemas.openxmlformats.org/officeDocument/2006/relationships/hyperlink" Target="http://www.educared/" TargetMode="External"/><Relationship Id="rId4" Type="http://schemas.openxmlformats.org/officeDocument/2006/relationships/hyperlink" Target="http://www.relp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cs.google.com/forms/d/1Wkd6-2vt8B_oreVYv4by5U9iw9KdocRc5F6erux3nGo/viewfor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youtube.com/watch?v=QN0Fp0uPSa4" TargetMode="External"/><Relationship Id="rId1" Type="http://schemas.openxmlformats.org/officeDocument/2006/relationships/slideLayout" Target="../slideLayouts/slideLayout1.xml"/><Relationship Id="rId6" Type="http://schemas.openxmlformats.org/officeDocument/2006/relationships/hyperlink" Target="http://www.youtube.com/watch?v=Js9fhb2tx0g" TargetMode="External"/><Relationship Id="rId5" Type="http://schemas.openxmlformats.org/officeDocument/2006/relationships/image" Target="../media/image20.jpeg"/><Relationship Id="rId4" Type="http://schemas.openxmlformats.org/officeDocument/2006/relationships/hyperlink" Target="http://www.youtube.com/watch?v=88tYmK6EhQc&amp;list=PL7AF169B2679254AF&amp;index=5"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ic-m2-cadiz-jm.wikispaces.com/Clasificaci%C3%B3n+de+las+herramientas+web+2.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freesound.org/searchText.php" TargetMode="External"/><Relationship Id="rId3" Type="http://schemas.openxmlformats.org/officeDocument/2006/relationships/hyperlink" Target="http://video.google.com/" TargetMode="External"/><Relationship Id="rId7" Type="http://schemas.openxmlformats.org/officeDocument/2006/relationships/hyperlink" Target="http://www.scribd.com/" TargetMode="External"/><Relationship Id="rId12" Type="http://schemas.microsoft.com/office/2007/relationships/hdphoto" Target="../media/hdphoto2.wdp"/><Relationship Id="rId2" Type="http://schemas.openxmlformats.org/officeDocument/2006/relationships/hyperlink" Target="http://www.youtube.es/" TargetMode="External"/><Relationship Id="rId1" Type="http://schemas.openxmlformats.org/officeDocument/2006/relationships/slideLayout" Target="../slideLayouts/slideLayout2.xml"/><Relationship Id="rId6" Type="http://schemas.openxmlformats.org/officeDocument/2006/relationships/hyperlink" Target="http://www.flickr.com/" TargetMode="External"/><Relationship Id="rId11" Type="http://schemas.openxmlformats.org/officeDocument/2006/relationships/image" Target="../media/image6.png"/><Relationship Id="rId5" Type="http://schemas.openxmlformats.org/officeDocument/2006/relationships/hyperlink" Target="http://www.slideshare.net/" TargetMode="External"/><Relationship Id="rId10" Type="http://schemas.openxmlformats.org/officeDocument/2006/relationships/hyperlink" Target="http://soundcloud.com/" TargetMode="External"/><Relationship Id="rId4" Type="http://schemas.openxmlformats.org/officeDocument/2006/relationships/hyperlink" Target="http://vimeo.com/" TargetMode="External"/><Relationship Id="rId9" Type="http://schemas.openxmlformats.org/officeDocument/2006/relationships/hyperlink" Target="http://www.findsounds.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moonfruit.com/" TargetMode="External"/><Relationship Id="rId3" Type="http://schemas.openxmlformats.org/officeDocument/2006/relationships/hyperlink" Target="http://es.wordpress.com/" TargetMode="External"/><Relationship Id="rId7" Type="http://schemas.openxmlformats.org/officeDocument/2006/relationships/hyperlink" Target="http://sites.google.com/" TargetMode="External"/><Relationship Id="rId2" Type="http://schemas.openxmlformats.org/officeDocument/2006/relationships/hyperlink" Target="http://www.blogger.com/" TargetMode="External"/><Relationship Id="rId1" Type="http://schemas.openxmlformats.org/officeDocument/2006/relationships/slideLayout" Target="../slideLayouts/slideLayout1.xml"/><Relationship Id="rId6" Type="http://schemas.openxmlformats.org/officeDocument/2006/relationships/hyperlink" Target="http://www.weebly.com/languages/es/" TargetMode="External"/><Relationship Id="rId11" Type="http://schemas.microsoft.com/office/2007/relationships/hdphoto" Target="../media/hdphoto2.wdp"/><Relationship Id="rId5" Type="http://schemas.openxmlformats.org/officeDocument/2006/relationships/hyperlink" Target="http://es.wikia.com/wiki/Wikia" TargetMode="External"/><Relationship Id="rId10" Type="http://schemas.openxmlformats.org/officeDocument/2006/relationships/image" Target="../media/image6.png"/><Relationship Id="rId4" Type="http://schemas.openxmlformats.org/officeDocument/2006/relationships/hyperlink" Target="http://www.wikispaces.com/" TargetMode="External"/><Relationship Id="rId9" Type="http://schemas.openxmlformats.org/officeDocument/2006/relationships/hyperlink" Target="http://es.wi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5eU06-m6-wI&amp;list=HL1375655740&amp;feature=mh_lolz" TargetMode="External"/><Relationship Id="rId1" Type="http://schemas.openxmlformats.org/officeDocument/2006/relationships/slideLayout" Target="../slideLayouts/slideLayout1.xml"/><Relationship Id="rId5" Type="http://schemas.openxmlformats.org/officeDocument/2006/relationships/hyperlink" Target="http://www.slideshare.net/annags/94-aplicaciones-educativas-20"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ibre.jpg"/>
          <p:cNvPicPr>
            <a:picLocks noChangeAspect="1"/>
          </p:cNvPicPr>
          <p:nvPr/>
        </p:nvPicPr>
        <p:blipFill>
          <a:blip r:embed="rId2" cstate="print"/>
          <a:stretch>
            <a:fillRect/>
          </a:stretch>
        </p:blipFill>
        <p:spPr>
          <a:xfrm>
            <a:off x="6643702" y="3714752"/>
            <a:ext cx="1714512" cy="1500198"/>
          </a:xfrm>
          <a:prstGeom prst="rect">
            <a:avLst/>
          </a:prstGeom>
        </p:spPr>
      </p:pic>
      <p:sp>
        <p:nvSpPr>
          <p:cNvPr id="3" name="2 Marcador de contenido"/>
          <p:cNvSpPr>
            <a:spLocks noGrp="1"/>
          </p:cNvSpPr>
          <p:nvPr>
            <p:ph sz="quarter" idx="1"/>
          </p:nvPr>
        </p:nvSpPr>
        <p:spPr>
          <a:xfrm>
            <a:off x="241175" y="357166"/>
            <a:ext cx="6116775" cy="3286148"/>
          </a:xfrm>
          <a:noFill/>
          <a:ln w="9525">
            <a:noFill/>
            <a:miter lim="800000"/>
            <a:headEnd/>
            <a:tailEnd/>
          </a:ln>
        </p:spPr>
        <p:txBody>
          <a:bodyPr vert="horz" wrap="square" lIns="91440" tIns="45720" rIns="91440" bIns="45720" numCol="1" anchor="ctr" anchorCtr="0" compatLnSpc="1">
            <a:prstTxWarp prst="textNoShape">
              <a:avLst/>
            </a:prstTxWarp>
          </a:bodyPr>
          <a:lstStyle/>
          <a:p>
            <a:pPr marL="0" indent="0" algn="ctr">
              <a:spcBef>
                <a:spcPct val="0"/>
              </a:spcBef>
              <a:buFont typeface="Wingdings 2"/>
              <a:buNone/>
              <a:defRPr/>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Programa de capacitación a colaboradores</a:t>
            </a:r>
          </a:p>
          <a:p>
            <a:pPr marL="0" indent="0" algn="ctr">
              <a:spcBef>
                <a:spcPct val="0"/>
              </a:spcBef>
              <a:buFont typeface="Wingdings 2"/>
              <a:buNone/>
              <a:defRPr/>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a:p>
            <a:pPr marL="0" indent="0" algn="ctr">
              <a:spcBef>
                <a:spcPct val="0"/>
              </a:spcBef>
              <a:buFont typeface="Wingdings 2"/>
              <a:buNone/>
              <a:defRPr/>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Segunda sesión</a:t>
            </a:r>
          </a:p>
          <a:p>
            <a:pPr marL="0" indent="0" algn="ctr">
              <a:spcBef>
                <a:spcPct val="0"/>
              </a:spcBef>
              <a:buFont typeface="Wingdings 2"/>
              <a:buNone/>
              <a:defRPr/>
            </a:pP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a:p>
            <a:pPr marL="0" indent="0" algn="ctr">
              <a:spcBef>
                <a:spcPct val="0"/>
              </a:spcBef>
              <a:buFont typeface="Wingdings 2"/>
              <a:buNone/>
              <a:defRPr/>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Herramientas de la web 2.0. Marcadores sociales y  Portales Educativos </a:t>
            </a:r>
          </a:p>
          <a:p>
            <a:pPr marL="0" indent="0" algn="ctr">
              <a:spcBef>
                <a:spcPct val="0"/>
              </a:spcBef>
              <a:buFont typeface="Wingdings 2"/>
              <a:buNone/>
              <a:defRPr/>
            </a:pP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
        <p:nvSpPr>
          <p:cNvPr id="7171" name="3 CuadroTexto"/>
          <p:cNvSpPr txBox="1">
            <a:spLocks noChangeArrowheads="1"/>
          </p:cNvSpPr>
          <p:nvPr/>
        </p:nvSpPr>
        <p:spPr bwMode="auto">
          <a:xfrm>
            <a:off x="2786050" y="5500702"/>
            <a:ext cx="5857875" cy="276999"/>
          </a:xfrm>
          <a:prstGeom prst="rect">
            <a:avLst/>
          </a:prstGeom>
          <a:noFill/>
          <a:ln w="9525">
            <a:noFill/>
            <a:miter lim="800000"/>
            <a:headEnd/>
            <a:tailEnd/>
          </a:ln>
        </p:spPr>
        <p:txBody>
          <a:bodyPr>
            <a:spAutoFit/>
          </a:bodyPr>
          <a:lstStyle/>
          <a:p>
            <a:pPr algn="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Propuesta de </a:t>
            </a:r>
            <a:r>
              <a:rPr lang="es-E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Formación </a:t>
            </a: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D</a:t>
            </a:r>
            <a:r>
              <a:rPr lang="es-E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ocente </a:t>
            </a: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Red de Tecnología </a:t>
            </a:r>
          </a:p>
        </p:txBody>
      </p:sp>
      <p:sp>
        <p:nvSpPr>
          <p:cNvPr id="2" name="1 Rectángulo"/>
          <p:cNvSpPr/>
          <p:nvPr/>
        </p:nvSpPr>
        <p:spPr>
          <a:xfrm>
            <a:off x="4192580" y="5102880"/>
            <a:ext cx="4451386" cy="461665"/>
          </a:xfrm>
          <a:prstGeom prst="rect">
            <a:avLst/>
          </a:prstGeom>
        </p:spPr>
        <p:txBody>
          <a:bodyPr wrap="square">
            <a:spAutoFit/>
          </a:bodyPr>
          <a:lstStyle/>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Nivel de Profundización</a:t>
            </a:r>
            <a:endParaRPr lang="es-CO"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Tree>
    <p:extLst>
      <p:ext uri="{BB962C8B-B14F-4D97-AF65-F5344CB8AC3E}">
        <p14:creationId xmlns:p14="http://schemas.microsoft.com/office/powerpoint/2010/main" xmlns="" val="392297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844" y="71414"/>
            <a:ext cx="7200800" cy="646331"/>
          </a:xfrm>
          <a:prstGeom prst="rect">
            <a:avLst/>
          </a:prstGeom>
          <a:noFill/>
        </p:spPr>
        <p:txBody>
          <a:bodyPr wrap="square" lIns="91440" tIns="45720" rIns="91440" bIns="45720">
            <a:spAutoFit/>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Pr@ctica Docente</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
        <p:nvSpPr>
          <p:cNvPr id="4" name="3 Rectángulo"/>
          <p:cNvSpPr/>
          <p:nvPr/>
        </p:nvSpPr>
        <p:spPr>
          <a:xfrm>
            <a:off x="1259632" y="2043433"/>
            <a:ext cx="6019271" cy="2677656"/>
          </a:xfrm>
          <a:prstGeom prst="rect">
            <a:avLst/>
          </a:prstGeom>
        </p:spPr>
        <p:txBody>
          <a:bodyPr wrap="square">
            <a:spAutoFit/>
          </a:bodyPr>
          <a:lstStyle/>
          <a:p>
            <a:endParaRPr lang="es-CO" sz="2400" b="1" dirty="0" smtClean="0"/>
          </a:p>
          <a:p>
            <a:endParaRPr lang="es-CO" sz="1200" b="1" dirty="0"/>
          </a:p>
          <a:p>
            <a:endParaRPr lang="es-CO" sz="1200" b="1" dirty="0" smtClean="0"/>
          </a:p>
          <a:p>
            <a:endParaRPr lang="es-CO" sz="1200" b="1" dirty="0"/>
          </a:p>
          <a:p>
            <a:endParaRPr lang="es-CO" sz="1200" b="1" dirty="0" smtClean="0"/>
          </a:p>
          <a:p>
            <a:endParaRPr lang="es-CO" sz="1200" b="1" dirty="0"/>
          </a:p>
          <a:p>
            <a:endParaRPr lang="es-CO" sz="1200" b="1" dirty="0" smtClean="0"/>
          </a:p>
          <a:p>
            <a:endParaRPr lang="es-CO" sz="1200" b="1" dirty="0"/>
          </a:p>
          <a:p>
            <a:endParaRPr lang="es-CO" sz="1200" b="1" dirty="0" smtClean="0"/>
          </a:p>
          <a:p>
            <a:pPr marL="342900" indent="-342900">
              <a:buFont typeface="Arial" pitchFamily="34" charset="0"/>
              <a:buChar char="•"/>
            </a:pPr>
            <a:endParaRPr lang="es-CO" sz="2400" b="1" dirty="0" smtClean="0"/>
          </a:p>
          <a:p>
            <a:endParaRPr lang="es-CO" sz="2400" b="1" dirty="0"/>
          </a:p>
        </p:txBody>
      </p:sp>
      <p:sp>
        <p:nvSpPr>
          <p:cNvPr id="3" name="2 CuadroTexto"/>
          <p:cNvSpPr txBox="1"/>
          <p:nvPr/>
        </p:nvSpPr>
        <p:spPr>
          <a:xfrm>
            <a:off x="971600" y="1214422"/>
            <a:ext cx="7056784" cy="3416320"/>
          </a:xfrm>
          <a:prstGeom prst="rect">
            <a:avLst/>
          </a:prstGeom>
          <a:noFill/>
        </p:spPr>
        <p:txBody>
          <a:bodyPr wrap="square" rtlCol="0">
            <a:spAutoFit/>
          </a:bodyPr>
          <a:lstStyle/>
          <a:p>
            <a:pPr marL="355600" indent="-260350" algn="just" eaLnBrk="0" hangingPunct="0">
              <a:buFont typeface="Arial" pitchFamily="34" charset="0"/>
              <a:buChar char="•"/>
            </a:pPr>
            <a:r>
              <a:rPr lang="es-CO" sz="2400" dirty="0" smtClean="0">
                <a:latin typeface="Maiandra GD" pitchFamily="34" charset="0"/>
                <a:ea typeface="Calibri" pitchFamily="34" charset="0"/>
                <a:cs typeface="Times New Roman" pitchFamily="18" charset="0"/>
              </a:rPr>
              <a:t>Buscar </a:t>
            </a:r>
            <a:r>
              <a:rPr lang="es-CO" sz="2400" dirty="0">
                <a:latin typeface="Maiandra GD" pitchFamily="34" charset="0"/>
                <a:ea typeface="Calibri" pitchFamily="34" charset="0"/>
                <a:cs typeface="Times New Roman" pitchFamily="18" charset="0"/>
              </a:rPr>
              <a:t>una Herramienta de producción de la web 2.0, para Organizar información. </a:t>
            </a:r>
            <a:r>
              <a:rPr lang="es-CO" sz="2400" dirty="0" smtClean="0">
                <a:latin typeface="Maiandra GD" pitchFamily="34" charset="0"/>
                <a:ea typeface="Calibri" pitchFamily="34" charset="0"/>
                <a:cs typeface="Times New Roman" pitchFamily="18" charset="0"/>
              </a:rPr>
              <a:t>Elaborar </a:t>
            </a:r>
            <a:r>
              <a:rPr lang="es-CO" sz="2400" dirty="0">
                <a:latin typeface="Maiandra GD" pitchFamily="34" charset="0"/>
                <a:ea typeface="Calibri" pitchFamily="34" charset="0"/>
                <a:cs typeface="Times New Roman" pitchFamily="18" charset="0"/>
              </a:rPr>
              <a:t>un </a:t>
            </a:r>
            <a:r>
              <a:rPr lang="es-CO" sz="2400" b="1" dirty="0" smtClean="0">
                <a:solidFill>
                  <a:srgbClr val="FF0000"/>
                </a:solidFill>
                <a:latin typeface="Maiandra GD" pitchFamily="34" charset="0"/>
                <a:ea typeface="Calibri" pitchFamily="34" charset="0"/>
                <a:cs typeface="Times New Roman" pitchFamily="18" charset="0"/>
              </a:rPr>
              <a:t>MAPA MENTAL </a:t>
            </a:r>
            <a:r>
              <a:rPr lang="es-CO" sz="2400" dirty="0" smtClean="0">
                <a:latin typeface="Maiandra GD" pitchFamily="34" charset="0"/>
                <a:ea typeface="Calibri" pitchFamily="34" charset="0"/>
                <a:cs typeface="Times New Roman" pitchFamily="18" charset="0"/>
              </a:rPr>
              <a:t>donde </a:t>
            </a:r>
            <a:r>
              <a:rPr lang="es-CO" sz="2400" dirty="0">
                <a:latin typeface="Maiandra GD" pitchFamily="34" charset="0"/>
                <a:ea typeface="Calibri" pitchFamily="34" charset="0"/>
                <a:cs typeface="Times New Roman" pitchFamily="18" charset="0"/>
              </a:rPr>
              <a:t>se </a:t>
            </a:r>
            <a:r>
              <a:rPr lang="es-CO" sz="2400" dirty="0" smtClean="0">
                <a:latin typeface="Maiandra GD" pitchFamily="34" charset="0"/>
                <a:ea typeface="Calibri" pitchFamily="34" charset="0"/>
                <a:cs typeface="Times New Roman" pitchFamily="18" charset="0"/>
              </a:rPr>
              <a:t>identifique: Qué </a:t>
            </a:r>
            <a:r>
              <a:rPr lang="es-CO" sz="2400" dirty="0">
                <a:latin typeface="Maiandra GD" pitchFamily="34" charset="0"/>
                <a:ea typeface="Calibri" pitchFamily="34" charset="0"/>
                <a:cs typeface="Times New Roman" pitchFamily="18" charset="0"/>
              </a:rPr>
              <a:t>es la Web 2.0?, </a:t>
            </a:r>
            <a:r>
              <a:rPr lang="es-CO" sz="2400" dirty="0" smtClean="0">
                <a:latin typeface="Maiandra GD" pitchFamily="34" charset="0"/>
                <a:ea typeface="Calibri" pitchFamily="34" charset="0"/>
                <a:cs typeface="Times New Roman" pitchFamily="18" charset="0"/>
              </a:rPr>
              <a:t>cuáles son las herramientas de la web 2.0 ¿</a:t>
            </a:r>
            <a:r>
              <a:rPr lang="es-CO" sz="2400" dirty="0">
                <a:latin typeface="Maiandra GD" pitchFamily="34" charset="0"/>
                <a:ea typeface="Calibri" pitchFamily="34" charset="0"/>
                <a:cs typeface="Times New Roman" pitchFamily="18" charset="0"/>
              </a:rPr>
              <a:t>Que oportunidades brinda la Web 2.0 en la educación</a:t>
            </a:r>
            <a:r>
              <a:rPr lang="es-CO" sz="2400" dirty="0" smtClean="0">
                <a:latin typeface="Maiandra GD" pitchFamily="34" charset="0"/>
                <a:ea typeface="Calibri" pitchFamily="34" charset="0"/>
                <a:cs typeface="Times New Roman" pitchFamily="18" charset="0"/>
              </a:rPr>
              <a:t>?, Cuáles son los Requisitos </a:t>
            </a:r>
            <a:r>
              <a:rPr lang="es-CO" sz="2400" dirty="0">
                <a:latin typeface="Maiandra GD" pitchFamily="34" charset="0"/>
                <a:ea typeface="Calibri" pitchFamily="34" charset="0"/>
                <a:cs typeface="Times New Roman" pitchFamily="18" charset="0"/>
              </a:rPr>
              <a:t>para uso didáctico de la web </a:t>
            </a:r>
            <a:r>
              <a:rPr lang="es-CO" sz="2400" dirty="0" smtClean="0">
                <a:latin typeface="Maiandra GD" pitchFamily="34" charset="0"/>
                <a:ea typeface="Calibri" pitchFamily="34" charset="0"/>
                <a:cs typeface="Times New Roman" pitchFamily="18" charset="0"/>
              </a:rPr>
              <a:t>2.0?</a:t>
            </a:r>
          </a:p>
          <a:p>
            <a:pPr marL="438150" indent="-342900" algn="just" eaLnBrk="0" hangingPunct="0">
              <a:buFont typeface="Arial" pitchFamily="34" charset="0"/>
              <a:buChar char="•"/>
            </a:pPr>
            <a:r>
              <a:rPr lang="es-CO" sz="2400" dirty="0">
                <a:latin typeface="Maiandra GD" pitchFamily="34" charset="0"/>
                <a:ea typeface="Calibri" pitchFamily="34" charset="0"/>
                <a:cs typeface="Times New Roman" pitchFamily="18" charset="0"/>
              </a:rPr>
              <a:t>Enviar el Link del mapa mental a sus tutores y Compañeros de </a:t>
            </a:r>
            <a:r>
              <a:rPr lang="es-CO" sz="2400" dirty="0" smtClean="0">
                <a:latin typeface="Maiandra GD" pitchFamily="34" charset="0"/>
                <a:ea typeface="Calibri" pitchFamily="34" charset="0"/>
                <a:cs typeface="Times New Roman" pitchFamily="18" charset="0"/>
              </a:rPr>
              <a:t>Curso</a:t>
            </a:r>
            <a:endParaRPr lang="es-CO" dirty="0"/>
          </a:p>
        </p:txBody>
      </p:sp>
      <p:pic>
        <p:nvPicPr>
          <p:cNvPr id="6" name="5 Imagen" descr="firmar.jpg"/>
          <p:cNvPicPr>
            <a:picLocks noChangeAspect="1"/>
          </p:cNvPicPr>
          <p:nvPr/>
        </p:nvPicPr>
        <p:blipFill>
          <a:blip r:embed="rId2" cstate="print"/>
          <a:stretch>
            <a:fillRect/>
          </a:stretch>
        </p:blipFill>
        <p:spPr>
          <a:xfrm>
            <a:off x="4572000" y="4286256"/>
            <a:ext cx="1817678" cy="18176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CO" sz="2800" dirty="0">
                <a:latin typeface="Maiandra GD" pitchFamily="34" charset="0"/>
                <a:ea typeface="Calibri" pitchFamily="34" charset="0"/>
                <a:cs typeface="Times New Roman" pitchFamily="18" charset="0"/>
              </a:rPr>
              <a:t>Usar  un servicio de gestión de marcadores sociales en Web, para  almacenar sitios y compartirlos con otros usuarios</a:t>
            </a:r>
            <a:r>
              <a:rPr lang="es-CO" sz="2800" dirty="0" smtClean="0">
                <a:latin typeface="Maiandra GD" pitchFamily="34" charset="0"/>
                <a:ea typeface="Calibri" pitchFamily="34" charset="0"/>
                <a:cs typeface="Times New Roman" pitchFamily="18" charset="0"/>
              </a:rPr>
              <a:t>. (Se sugiere usar www.delicious.com=</a:t>
            </a:r>
          </a:p>
          <a:p>
            <a:pPr marL="0" indent="0" algn="just">
              <a:buNone/>
            </a:pPr>
            <a:endParaRPr lang="es-CO" sz="2800" dirty="0" smtClean="0">
              <a:latin typeface="Maiandra GD" pitchFamily="34" charset="0"/>
              <a:ea typeface="Calibri" pitchFamily="34" charset="0"/>
              <a:cs typeface="Times New Roman" pitchFamily="18" charset="0"/>
            </a:endParaRPr>
          </a:p>
          <a:p>
            <a:pPr algn="just"/>
            <a:endParaRPr lang="es-CO" sz="2800" dirty="0">
              <a:latin typeface="Maiandra GD" pitchFamily="34" charset="0"/>
              <a:ea typeface="Calibri" pitchFamily="34" charset="0"/>
              <a:cs typeface="Times New Roman" pitchFamily="18" charset="0"/>
            </a:endParaRPr>
          </a:p>
          <a:p>
            <a:endParaRPr lang="es-CO" dirty="0"/>
          </a:p>
        </p:txBody>
      </p:sp>
      <p:pic>
        <p:nvPicPr>
          <p:cNvPr id="5" name="4 Imagen">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3068960"/>
            <a:ext cx="2580575" cy="2580575"/>
          </a:xfrm>
          <a:prstGeom prst="rect">
            <a:avLst/>
          </a:prstGeom>
        </p:spPr>
      </p:pic>
      <p:sp>
        <p:nvSpPr>
          <p:cNvPr id="6" name="5 CuadroTexto"/>
          <p:cNvSpPr txBox="1"/>
          <p:nvPr/>
        </p:nvSpPr>
        <p:spPr>
          <a:xfrm rot="20991783">
            <a:off x="3779911" y="5387924"/>
            <a:ext cx="2076519" cy="523220"/>
          </a:xfrm>
          <a:prstGeom prst="rect">
            <a:avLst/>
          </a:prstGeom>
          <a:noFill/>
        </p:spPr>
        <p:txBody>
          <a:bodyPr wrap="square" rtlCol="0">
            <a:spAutoFit/>
          </a:bodyPr>
          <a:lstStyle/>
          <a:p>
            <a:pPr algn="ctr"/>
            <a:r>
              <a:rPr lang="es-CO" sz="1400" b="1" dirty="0" smtClean="0"/>
              <a:t>Video Tutorial de delicious</a:t>
            </a:r>
            <a:endParaRPr lang="es-CO" sz="1400" b="1" dirty="0"/>
          </a:p>
        </p:txBody>
      </p:sp>
      <p:sp>
        <p:nvSpPr>
          <p:cNvPr id="7" name="6 Rectángulo"/>
          <p:cNvSpPr/>
          <p:nvPr/>
        </p:nvSpPr>
        <p:spPr>
          <a:xfrm>
            <a:off x="85844" y="71414"/>
            <a:ext cx="7200800" cy="646331"/>
          </a:xfrm>
          <a:prstGeom prst="rect">
            <a:avLst/>
          </a:prstGeom>
          <a:noFill/>
        </p:spPr>
        <p:txBody>
          <a:bodyPr wrap="square" lIns="91440" tIns="45720" rIns="91440" bIns="45720">
            <a:spAutoFit/>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Pr@ctica Docente</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Tree>
    <p:extLst>
      <p:ext uri="{BB962C8B-B14F-4D97-AF65-F5344CB8AC3E}">
        <p14:creationId xmlns:p14="http://schemas.microsoft.com/office/powerpoint/2010/main" xmlns="" val="1074406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2564904"/>
            <a:ext cx="7488832" cy="3528392"/>
          </a:xfrm>
        </p:spPr>
        <p:txBody>
          <a:bodyPr/>
          <a:lstStyle/>
          <a:p>
            <a:pPr algn="just"/>
            <a:r>
              <a:rPr lang="es-CO" sz="2400" dirty="0" smtClean="0">
                <a:latin typeface="Maiandra GD" pitchFamily="34" charset="0"/>
                <a:ea typeface="Calibri" pitchFamily="34" charset="0"/>
                <a:cs typeface="Times New Roman" pitchFamily="18" charset="0"/>
              </a:rPr>
              <a:t>Elaborar un </a:t>
            </a:r>
            <a:r>
              <a:rPr lang="es-CO" sz="2400" b="1" dirty="0" smtClean="0">
                <a:solidFill>
                  <a:srgbClr val="FF0000"/>
                </a:solidFill>
                <a:latin typeface="Maiandra GD" pitchFamily="34" charset="0"/>
                <a:ea typeface="Calibri" pitchFamily="34" charset="0"/>
                <a:cs typeface="Times New Roman" pitchFamily="18" charset="0"/>
              </a:rPr>
              <a:t>MAPA MENTAL </a:t>
            </a:r>
            <a:r>
              <a:rPr lang="es-CO" sz="2400" dirty="0" smtClean="0">
                <a:latin typeface="Maiandra GD" pitchFamily="34" charset="0"/>
                <a:ea typeface="Calibri" pitchFamily="34" charset="0"/>
                <a:cs typeface="Times New Roman" pitchFamily="18" charset="0"/>
              </a:rPr>
              <a:t>donde se identifique: Qué es la Web 2.0?, cuáles son las herramientas de la web 2.0 ¿Que oportunidades brinda la Web 2.0 en la educación?, Cuáles son los Requisitos para uso didáctico de la web 2.0?</a:t>
            </a:r>
          </a:p>
          <a:p>
            <a:pPr algn="just"/>
            <a:endParaRPr lang="es-CO" sz="2400" dirty="0" smtClean="0">
              <a:latin typeface="Maiandra GD" pitchFamily="34" charset="0"/>
              <a:ea typeface="Calibri" pitchFamily="34" charset="0"/>
              <a:cs typeface="Times New Roman" pitchFamily="18" charset="0"/>
            </a:endParaRPr>
          </a:p>
          <a:p>
            <a:pPr algn="just"/>
            <a:r>
              <a:rPr lang="es-CO" sz="2400" dirty="0" smtClean="0">
                <a:latin typeface="Maiandra GD" pitchFamily="34" charset="0"/>
                <a:ea typeface="Calibri" pitchFamily="34" charset="0"/>
                <a:cs typeface="Times New Roman" pitchFamily="18" charset="0"/>
              </a:rPr>
              <a:t>Almacenar </a:t>
            </a:r>
            <a:r>
              <a:rPr lang="es-CO" sz="2400" dirty="0">
                <a:latin typeface="Maiandra GD" pitchFamily="34" charset="0"/>
                <a:ea typeface="Calibri" pitchFamily="34" charset="0"/>
                <a:cs typeface="Times New Roman" pitchFamily="18" charset="0"/>
              </a:rPr>
              <a:t>sitios y compartirlos con otros usuarios</a:t>
            </a:r>
            <a:r>
              <a:rPr lang="es-CO" sz="2400" dirty="0" smtClean="0">
                <a:latin typeface="Maiandra GD" pitchFamily="34" charset="0"/>
                <a:ea typeface="Calibri" pitchFamily="34" charset="0"/>
                <a:cs typeface="Times New Roman" pitchFamily="18" charset="0"/>
              </a:rPr>
              <a:t>. (Se sugiere usar www.delicious.com=</a:t>
            </a:r>
          </a:p>
          <a:p>
            <a:pPr marL="0" indent="0" algn="just">
              <a:buNone/>
            </a:pPr>
            <a:endParaRPr lang="es-CO" sz="2800" dirty="0" smtClean="0">
              <a:latin typeface="Maiandra GD" pitchFamily="34" charset="0"/>
              <a:ea typeface="Calibri" pitchFamily="34" charset="0"/>
              <a:cs typeface="Times New Roman" pitchFamily="18" charset="0"/>
            </a:endParaRPr>
          </a:p>
          <a:p>
            <a:pPr algn="just"/>
            <a:endParaRPr lang="es-CO" sz="2800" dirty="0">
              <a:latin typeface="Maiandra GD" pitchFamily="34" charset="0"/>
              <a:ea typeface="Calibri" pitchFamily="34" charset="0"/>
              <a:cs typeface="Times New Roman" pitchFamily="18" charset="0"/>
            </a:endParaRPr>
          </a:p>
          <a:p>
            <a:endParaRPr lang="es-CO" dirty="0"/>
          </a:p>
        </p:txBody>
      </p:sp>
      <p:sp>
        <p:nvSpPr>
          <p:cNvPr id="7" name="6 Rectángulo"/>
          <p:cNvSpPr/>
          <p:nvPr/>
        </p:nvSpPr>
        <p:spPr>
          <a:xfrm>
            <a:off x="85844" y="71414"/>
            <a:ext cx="7200800" cy="1200329"/>
          </a:xfrm>
          <a:prstGeom prst="rect">
            <a:avLst/>
          </a:prstGeom>
          <a:noFill/>
        </p:spPr>
        <p:txBody>
          <a:bodyPr wrap="square" lIns="91440" tIns="45720" rIns="91440" bIns="45720">
            <a:spAutoFit/>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Presentación de las </a:t>
            </a:r>
            <a:r>
              <a:rPr lang="es-E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Pr@cticas</a:t>
            </a:r>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 Docentes</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
        <p:nvSpPr>
          <p:cNvPr id="8" name="7 CuadroTexto"/>
          <p:cNvSpPr txBox="1"/>
          <p:nvPr/>
        </p:nvSpPr>
        <p:spPr>
          <a:xfrm>
            <a:off x="755576" y="1268760"/>
            <a:ext cx="7344816" cy="830997"/>
          </a:xfrm>
          <a:prstGeom prst="rect">
            <a:avLst/>
          </a:prstGeom>
          <a:noFill/>
        </p:spPr>
        <p:txBody>
          <a:bodyPr wrap="square" rtlCol="0">
            <a:spAutoFit/>
          </a:bodyPr>
          <a:lstStyle/>
          <a:p>
            <a:r>
              <a:rPr lang="es-CO" sz="2400" dirty="0" smtClean="0">
                <a:latin typeface="Maiandra GD" pitchFamily="34" charset="0"/>
                <a:ea typeface="Calibri" pitchFamily="34" charset="0"/>
                <a:cs typeface="Times New Roman" pitchFamily="18" charset="0"/>
              </a:rPr>
              <a:t>Por  grupos de trabajo se socializan los trabajos de la sesión 2 no presencial.</a:t>
            </a:r>
          </a:p>
        </p:txBody>
      </p:sp>
    </p:spTree>
    <p:extLst>
      <p:ext uri="{BB962C8B-B14F-4D97-AF65-F5344CB8AC3E}">
        <p14:creationId xmlns:p14="http://schemas.microsoft.com/office/powerpoint/2010/main" xmlns="" val="107440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412776"/>
            <a:ext cx="7772400" cy="1470025"/>
          </a:xfrm>
        </p:spPr>
        <p:txBody>
          <a:bodyPr/>
          <a:lstStyle/>
          <a:p>
            <a:r>
              <a:rPr lang="es-CO" sz="2800" dirty="0">
                <a:latin typeface="Maiandra GD" pitchFamily="34" charset="0"/>
                <a:ea typeface="Calibri" pitchFamily="34" charset="0"/>
                <a:cs typeface="Times New Roman" pitchFamily="18" charset="0"/>
              </a:rPr>
              <a:t>Qué son los portales Educativos</a:t>
            </a:r>
          </a:p>
        </p:txBody>
      </p:sp>
      <p:sp>
        <p:nvSpPr>
          <p:cNvPr id="3" name="2 Subtítulo"/>
          <p:cNvSpPr>
            <a:spLocks noGrp="1"/>
          </p:cNvSpPr>
          <p:nvPr>
            <p:ph type="subTitle" idx="1"/>
          </p:nvPr>
        </p:nvSpPr>
        <p:spPr>
          <a:xfrm>
            <a:off x="755576" y="2564904"/>
            <a:ext cx="7416824" cy="1752600"/>
          </a:xfrm>
        </p:spPr>
        <p:txBody>
          <a:bodyPr/>
          <a:lstStyle/>
          <a:p>
            <a:pPr algn="just"/>
            <a:r>
              <a:rPr lang="es-CO" sz="2000" dirty="0">
                <a:solidFill>
                  <a:schemeClr val="tx1"/>
                </a:solidFill>
                <a:latin typeface="Maiandra GD" pitchFamily="34" charset="0"/>
                <a:ea typeface="Calibri" pitchFamily="34" charset="0"/>
                <a:cs typeface="Times New Roman" pitchFamily="18" charset="0"/>
              </a:rPr>
              <a:t>L</a:t>
            </a:r>
            <a:r>
              <a:rPr lang="es-CO" sz="2000" dirty="0" smtClean="0">
                <a:solidFill>
                  <a:schemeClr val="tx1"/>
                </a:solidFill>
                <a:latin typeface="Maiandra GD" pitchFamily="34" charset="0"/>
                <a:ea typeface="Calibri" pitchFamily="34" charset="0"/>
                <a:cs typeface="Times New Roman" pitchFamily="18" charset="0"/>
              </a:rPr>
              <a:t>os </a:t>
            </a:r>
            <a:r>
              <a:rPr lang="es-CO" sz="2000" dirty="0">
                <a:solidFill>
                  <a:schemeClr val="tx1"/>
                </a:solidFill>
                <a:latin typeface="Maiandra GD" pitchFamily="34" charset="0"/>
                <a:ea typeface="Calibri" pitchFamily="34" charset="0"/>
                <a:cs typeface="Times New Roman" pitchFamily="18" charset="0"/>
              </a:rPr>
              <a:t>portales educativos son espacios Web destinados a los miembros de la comunidad educativa (profesores, alumnos, gestores de centros y familias), que ofrecen múltiples servicios que pueden ser de su interés: información educativa en general, instrumentos para la búsqueda de datos específicos, recursos didácticos, herramientas para la comunicación interpersonal, formación, asesoramiento, entretenimiento…</a:t>
            </a:r>
          </a:p>
          <a:p>
            <a:pPr algn="just"/>
            <a:endParaRPr lang="es-CO" sz="2000" dirty="0" smtClean="0">
              <a:solidFill>
                <a:schemeClr val="tx1"/>
              </a:solidFill>
            </a:endParaRPr>
          </a:p>
          <a:p>
            <a:pPr algn="just"/>
            <a:endParaRPr lang="es-CO" sz="2000" dirty="0" smtClean="0">
              <a:solidFill>
                <a:schemeClr val="tx1"/>
              </a:solidFill>
            </a:endParaRPr>
          </a:p>
          <a:p>
            <a:pPr algn="just"/>
            <a:r>
              <a:rPr lang="es-CO" sz="1200" dirty="0" smtClean="0">
                <a:solidFill>
                  <a:schemeClr val="tx1"/>
                </a:solidFill>
              </a:rPr>
              <a:t>TOMADO DE:</a:t>
            </a:r>
            <a:endParaRPr lang="es-CO" sz="1200" dirty="0">
              <a:solidFill>
                <a:schemeClr val="tx1"/>
              </a:solidFill>
            </a:endParaRPr>
          </a:p>
          <a:p>
            <a:pPr algn="just"/>
            <a:r>
              <a:rPr lang="es-CO" sz="1200" dirty="0">
                <a:solidFill>
                  <a:schemeClr val="tx1"/>
                </a:solidFill>
              </a:rPr>
              <a:t>http://www.medellin.edu.co/sites/Educativo/Directivos/Noticias/Paginas/ED11_AE_PortalesEducativos.aspx</a:t>
            </a:r>
          </a:p>
        </p:txBody>
      </p:sp>
      <p:sp>
        <p:nvSpPr>
          <p:cNvPr id="5" name="1 Título"/>
          <p:cNvSpPr txBox="1">
            <a:spLocks/>
          </p:cNvSpPr>
          <p:nvPr/>
        </p:nvSpPr>
        <p:spPr bwMode="auto">
          <a:xfrm>
            <a:off x="-540568" y="127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Estudi@ndo y @prendiendo</a:t>
            </a:r>
            <a:endParaRPr kumimoji="0" lang="es-CO"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124496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2564904"/>
            <a:ext cx="7772400" cy="1470025"/>
          </a:xfrm>
        </p:spPr>
        <p:txBody>
          <a:bodyPr/>
          <a:lstStyle/>
          <a:p>
            <a:pPr lvl="0"/>
            <a:r>
              <a:rPr lang="es-ES" sz="4000" dirty="0">
                <a:latin typeface="Maiandra GD" pitchFamily="34" charset="0"/>
                <a:ea typeface="Times New Roman" pitchFamily="18" charset="0"/>
                <a:cs typeface="Tahoma" pitchFamily="34" charset="0"/>
              </a:rPr>
              <a:t>Los portales educativos ofrecen posibilidades</a:t>
            </a:r>
            <a:br>
              <a:rPr lang="es-ES" sz="4000" dirty="0">
                <a:latin typeface="Maiandra GD" pitchFamily="34" charset="0"/>
                <a:ea typeface="Times New Roman" pitchFamily="18" charset="0"/>
                <a:cs typeface="Tahoma" pitchFamily="34" charset="0"/>
              </a:rPr>
            </a:br>
            <a:r>
              <a:rPr lang="es-ES" sz="4000" dirty="0">
                <a:latin typeface="Maiandra GD" pitchFamily="34" charset="0"/>
                <a:ea typeface="Times New Roman" pitchFamily="18" charset="0"/>
                <a:cs typeface="Tahoma" pitchFamily="34" charset="0"/>
              </a:rPr>
              <a:t> para el fortalecimiento Pedagógico </a:t>
            </a:r>
            <a:br>
              <a:rPr lang="es-ES" sz="4000" dirty="0">
                <a:latin typeface="Maiandra GD" pitchFamily="34" charset="0"/>
                <a:ea typeface="Times New Roman" pitchFamily="18" charset="0"/>
                <a:cs typeface="Tahoma" pitchFamily="34" charset="0"/>
              </a:rPr>
            </a:br>
            <a:r>
              <a:rPr lang="es-ES" sz="4000" dirty="0">
                <a:latin typeface="Maiandra GD" pitchFamily="34" charset="0"/>
                <a:ea typeface="Times New Roman" pitchFamily="18" charset="0"/>
                <a:cs typeface="Tahoma" pitchFamily="34" charset="0"/>
              </a:rPr>
              <a:t>a través  de la publicación de </a:t>
            </a:r>
            <a:br>
              <a:rPr lang="es-ES" sz="4000" dirty="0">
                <a:latin typeface="Maiandra GD" pitchFamily="34" charset="0"/>
                <a:ea typeface="Times New Roman" pitchFamily="18" charset="0"/>
                <a:cs typeface="Tahoma" pitchFamily="34" charset="0"/>
              </a:rPr>
            </a:br>
            <a:r>
              <a:rPr lang="es-ES" sz="4000" dirty="0">
                <a:latin typeface="Maiandra GD" pitchFamily="34" charset="0"/>
                <a:ea typeface="Times New Roman" pitchFamily="18" charset="0"/>
                <a:cs typeface="Tahoma" pitchFamily="34" charset="0"/>
              </a:rPr>
              <a:t>recursos y documentos específicos.</a:t>
            </a:r>
            <a:r>
              <a:rPr lang="es-ES" sz="4000" dirty="0">
                <a:latin typeface="Arial" pitchFamily="34" charset="0"/>
                <a:cs typeface="Arial" pitchFamily="34" charset="0"/>
              </a:rPr>
              <a:t/>
            </a:r>
            <a:br>
              <a:rPr lang="es-ES" sz="4000" dirty="0">
                <a:latin typeface="Arial" pitchFamily="34" charset="0"/>
                <a:cs typeface="Arial" pitchFamily="34" charset="0"/>
              </a:rPr>
            </a:br>
            <a:endParaRPr lang="es-CO" sz="4000" dirty="0"/>
          </a:p>
        </p:txBody>
      </p:sp>
    </p:spTree>
    <p:extLst>
      <p:ext uri="{BB962C8B-B14F-4D97-AF65-F5344CB8AC3E}">
        <p14:creationId xmlns:p14="http://schemas.microsoft.com/office/powerpoint/2010/main" xmlns="" val="351077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prstGeom prst="rect">
            <a:avLst/>
          </a:prstGeom>
          <a:noFill/>
        </p:spPr>
        <p:txBody>
          <a:bodyPr wrap="square" lIns="91440" tIns="45720" rIns="91440" bIns="45720">
            <a:spAutoFit/>
          </a:bodyPr>
          <a:lstStyle/>
          <a:p>
            <a:pPr algn="ctr"/>
            <a:r>
              <a:rPr lang="es-ES" sz="6600" b="1" dirty="0" smtClean="0">
                <a:solidFill>
                  <a:srgbClr val="002060"/>
                </a:solidFill>
                <a:effectLst>
                  <a:outerShdw blurRad="38100" dist="38100" dir="2700000" algn="tl">
                    <a:srgbClr val="000000">
                      <a:alpha val="43137"/>
                    </a:srgbClr>
                  </a:outerShdw>
                </a:effectLst>
                <a:latin typeface="Maiandra GD" pitchFamily="34" charset="0"/>
              </a:rPr>
              <a:t>Portal educativo Colombiano</a:t>
            </a:r>
          </a:p>
          <a:p>
            <a:pPr algn="ctr"/>
            <a:r>
              <a:rPr lang="es-ES" sz="6600" b="1" dirty="0" smtClean="0">
                <a:solidFill>
                  <a:srgbClr val="002060"/>
                </a:solidFill>
                <a:effectLst>
                  <a:outerShdw blurRad="38100" dist="38100" dir="2700000" algn="tl">
                    <a:srgbClr val="000000">
                      <a:alpha val="43137"/>
                    </a:srgbClr>
                  </a:outerShdw>
                </a:effectLst>
                <a:latin typeface="Maiandra GD" pitchFamily="34" charset="0"/>
              </a:rPr>
              <a:t>Colombia Aprende</a:t>
            </a:r>
            <a:endParaRPr lang="es-ES" sz="6600" b="1" dirty="0">
              <a:solidFill>
                <a:srgbClr val="002060"/>
              </a:solidFill>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xmlns="" val="272406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3648" y="836712"/>
            <a:ext cx="5688632" cy="5282255"/>
          </a:xfrm>
        </p:spPr>
      </p:pic>
      <p:sp>
        <p:nvSpPr>
          <p:cNvPr id="5" name="4 Rectángulo"/>
          <p:cNvSpPr/>
          <p:nvPr/>
        </p:nvSpPr>
        <p:spPr>
          <a:xfrm>
            <a:off x="1419548" y="527194"/>
            <a:ext cx="5184576" cy="369332"/>
          </a:xfrm>
          <a:prstGeom prst="rect">
            <a:avLst/>
          </a:prstGeom>
        </p:spPr>
        <p:txBody>
          <a:bodyPr wrap="square">
            <a:spAutoFit/>
          </a:bodyPr>
          <a:lstStyle/>
          <a:p>
            <a:pPr lvl="0"/>
            <a:r>
              <a:rPr lang="es-ES" dirty="0" smtClean="0">
                <a:latin typeface="Maiandra GD" pitchFamily="34" charset="0"/>
                <a:cs typeface="Arial" pitchFamily="34" charset="0"/>
              </a:rPr>
              <a:t>¿</a:t>
            </a:r>
            <a:r>
              <a:rPr lang="es-ES" dirty="0">
                <a:latin typeface="Maiandra GD" pitchFamily="34" charset="0"/>
                <a:cs typeface="Arial" pitchFamily="34" charset="0"/>
              </a:rPr>
              <a:t>C</a:t>
            </a:r>
            <a:r>
              <a:rPr lang="es-ES" dirty="0" smtClean="0">
                <a:latin typeface="Maiandra GD" pitchFamily="34" charset="0"/>
                <a:cs typeface="Arial" pitchFamily="34" charset="0"/>
              </a:rPr>
              <a:t>omo acceder </a:t>
            </a:r>
            <a:r>
              <a:rPr lang="es-ES" dirty="0">
                <a:latin typeface="Maiandra GD" pitchFamily="34" charset="0"/>
                <a:cs typeface="Arial" pitchFamily="34" charset="0"/>
              </a:rPr>
              <a:t>a los Recursos Digitales del Portal?</a:t>
            </a:r>
          </a:p>
        </p:txBody>
      </p:sp>
      <p:sp>
        <p:nvSpPr>
          <p:cNvPr id="6" name="5 CuadroTexto"/>
          <p:cNvSpPr txBox="1"/>
          <p:nvPr/>
        </p:nvSpPr>
        <p:spPr>
          <a:xfrm>
            <a:off x="395536" y="241484"/>
            <a:ext cx="5616624" cy="523220"/>
          </a:xfrm>
          <a:prstGeom prst="rect">
            <a:avLst/>
          </a:prstGeom>
          <a:noFill/>
        </p:spPr>
        <p:txBody>
          <a:bodyPr wrap="square" rtlCol="0">
            <a:spAutoFit/>
          </a:bodyPr>
          <a:lstStyle/>
          <a:p>
            <a:r>
              <a:rPr lang="es-CO" sz="2800" b="1" dirty="0">
                <a:solidFill>
                  <a:srgbClr val="FF0000"/>
                </a:solidFill>
                <a:latin typeface="Maiandra GD" pitchFamily="34" charset="0"/>
                <a:cs typeface="Arial" pitchFamily="34" charset="0"/>
              </a:rPr>
              <a:t>Explorar…….</a:t>
            </a:r>
          </a:p>
        </p:txBody>
      </p:sp>
    </p:spTree>
    <p:extLst>
      <p:ext uri="{BB962C8B-B14F-4D97-AF65-F5344CB8AC3E}">
        <p14:creationId xmlns:p14="http://schemas.microsoft.com/office/powerpoint/2010/main" xmlns="" val="3995637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CO"/>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534024"/>
            <a:ext cx="5149774" cy="5354088"/>
          </a:xfrm>
          <a:prstGeom prst="rect">
            <a:avLst/>
          </a:prstGeom>
        </p:spPr>
      </p:pic>
      <p:sp>
        <p:nvSpPr>
          <p:cNvPr id="5" name="4 Rectángulo"/>
          <p:cNvSpPr/>
          <p:nvPr/>
        </p:nvSpPr>
        <p:spPr>
          <a:xfrm>
            <a:off x="1187624" y="157826"/>
            <a:ext cx="4016484" cy="369332"/>
          </a:xfrm>
          <a:prstGeom prst="rect">
            <a:avLst/>
          </a:prstGeom>
        </p:spPr>
        <p:txBody>
          <a:bodyPr wrap="none">
            <a:spAutoFit/>
          </a:bodyPr>
          <a:lstStyle/>
          <a:p>
            <a:pPr lvl="0"/>
            <a:r>
              <a:rPr lang="es-ES" dirty="0" smtClean="0">
                <a:latin typeface="Maiandra GD" pitchFamily="34" charset="0"/>
                <a:cs typeface="Arial" pitchFamily="34" charset="0"/>
              </a:rPr>
              <a:t>Colección de Productos Destacados….</a:t>
            </a:r>
            <a:endParaRPr lang="es-ES" dirty="0">
              <a:latin typeface="Maiandra GD" pitchFamily="34" charset="0"/>
              <a:cs typeface="Arial" pitchFamily="34" charset="0"/>
            </a:endParaRPr>
          </a:p>
        </p:txBody>
      </p:sp>
    </p:spTree>
    <p:extLst>
      <p:ext uri="{BB962C8B-B14F-4D97-AF65-F5344CB8AC3E}">
        <p14:creationId xmlns:p14="http://schemas.microsoft.com/office/powerpoint/2010/main" xmlns="" val="405898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620688"/>
            <a:ext cx="5026339" cy="5225757"/>
          </a:xfrm>
          <a:prstGeom prst="rect">
            <a:avLst/>
          </a:prstGeom>
        </p:spPr>
      </p:pic>
      <p:sp>
        <p:nvSpPr>
          <p:cNvPr id="5" name="Rectangle 1"/>
          <p:cNvSpPr>
            <a:spLocks noChangeArrowheads="1"/>
          </p:cNvSpPr>
          <p:nvPr/>
        </p:nvSpPr>
        <p:spPr bwMode="auto">
          <a:xfrm>
            <a:off x="179512" y="362853"/>
            <a:ext cx="36724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sz="3200" dirty="0" smtClean="0">
                <a:latin typeface="Maiandra GD" pitchFamily="34" charset="0"/>
                <a:cs typeface="Arial" pitchFamily="34" charset="0"/>
              </a:rPr>
              <a:t> </a:t>
            </a:r>
            <a:r>
              <a:rPr lang="es-ES" sz="3200" dirty="0" err="1" smtClean="0">
                <a:latin typeface="Maiandra GD" pitchFamily="34" charset="0"/>
                <a:cs typeface="Arial" pitchFamily="34" charset="0"/>
              </a:rPr>
              <a:t>Skoool</a:t>
            </a:r>
            <a:r>
              <a:rPr lang="es-ES" sz="3200" dirty="0" smtClean="0">
                <a:latin typeface="Maiandra GD" pitchFamily="34" charset="0"/>
                <a:cs typeface="Arial" pitchFamily="34" charset="0"/>
              </a:rPr>
              <a:t> Colombia</a:t>
            </a:r>
            <a:endParaRPr kumimoji="0" lang="es-ES" sz="3200" b="0" i="0" u="none" strike="noStrike" cap="none" normalizeH="0" baseline="0" dirty="0" smtClean="0">
              <a:ln>
                <a:noFill/>
              </a:ln>
              <a:solidFill>
                <a:schemeClr val="tx1"/>
              </a:solidFill>
              <a:effectLst/>
              <a:latin typeface="Maiandra GD" pitchFamily="34" charset="0"/>
              <a:cs typeface="Arial" pitchFamily="34" charset="0"/>
            </a:endParaRPr>
          </a:p>
        </p:txBody>
      </p:sp>
    </p:spTree>
    <p:extLst>
      <p:ext uri="{BB962C8B-B14F-4D97-AF65-F5344CB8AC3E}">
        <p14:creationId xmlns:p14="http://schemas.microsoft.com/office/powerpoint/2010/main" xmlns="" val="1142182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96136" y="1412776"/>
            <a:ext cx="3383012" cy="1752600"/>
          </a:xfrm>
        </p:spPr>
        <p:txBody>
          <a:bodyPr/>
          <a:lstStyle/>
          <a:p>
            <a:pPr>
              <a:spcBef>
                <a:spcPts val="0"/>
              </a:spcBef>
            </a:pPr>
            <a:r>
              <a:rPr lang="es-CO" dirty="0">
                <a:solidFill>
                  <a:schemeClr val="tx1"/>
                </a:solidFill>
                <a:latin typeface="Maiandra GD" pitchFamily="34" charset="0"/>
                <a:cs typeface="Arial" pitchFamily="34" charset="0"/>
              </a:rPr>
              <a:t>INGRESAR POR:</a:t>
            </a:r>
          </a:p>
          <a:p>
            <a:pPr>
              <a:spcBef>
                <a:spcPts val="0"/>
              </a:spcBef>
            </a:pPr>
            <a:r>
              <a:rPr lang="es-CO" dirty="0">
                <a:solidFill>
                  <a:schemeClr val="tx1"/>
                </a:solidFill>
                <a:latin typeface="Maiandra GD" pitchFamily="34" charset="0"/>
                <a:cs typeface="Arial" pitchFamily="34" charset="0"/>
              </a:rPr>
              <a:t>Productos</a:t>
            </a:r>
          </a:p>
          <a:p>
            <a:pPr>
              <a:spcBef>
                <a:spcPts val="0"/>
              </a:spcBef>
            </a:pPr>
            <a:endParaRPr lang="es-CO" dirty="0">
              <a:solidFill>
                <a:schemeClr val="tx1"/>
              </a:solidFill>
              <a:latin typeface="Maiandra GD" pitchFamily="34" charset="0"/>
              <a:cs typeface="Arial" pitchFamily="34" charset="0"/>
            </a:endParaRPr>
          </a:p>
          <a:p>
            <a:pPr>
              <a:spcBef>
                <a:spcPts val="0"/>
              </a:spcBef>
            </a:pPr>
            <a:r>
              <a:rPr lang="es-CO" dirty="0">
                <a:solidFill>
                  <a:schemeClr val="tx1"/>
                </a:solidFill>
                <a:latin typeface="Maiandra GD" pitchFamily="34" charset="0"/>
                <a:cs typeface="Arial" pitchFamily="34" charset="0"/>
              </a:rPr>
              <a:t>Colección de Contenidos</a:t>
            </a:r>
          </a:p>
          <a:p>
            <a:pPr>
              <a:spcBef>
                <a:spcPts val="0"/>
              </a:spcBef>
            </a:pPr>
            <a:endParaRPr lang="es-CO" dirty="0">
              <a:solidFill>
                <a:schemeClr val="tx1"/>
              </a:solidFill>
              <a:latin typeface="Maiandra GD" pitchFamily="34" charset="0"/>
              <a:cs typeface="Arial" pitchFamily="34" charset="0"/>
            </a:endParaRPr>
          </a:p>
          <a:p>
            <a:pPr>
              <a:spcBef>
                <a:spcPts val="0"/>
              </a:spcBef>
            </a:pPr>
            <a:r>
              <a:rPr lang="es-CO" dirty="0">
                <a:solidFill>
                  <a:schemeClr val="tx1"/>
                </a:solidFill>
                <a:latin typeface="Maiandra GD" pitchFamily="34" charset="0"/>
                <a:cs typeface="Arial" pitchFamily="34" charset="0"/>
              </a:rPr>
              <a:t>Mediateca Docentes</a:t>
            </a:r>
          </a:p>
        </p:txBody>
      </p:sp>
      <p:sp>
        <p:nvSpPr>
          <p:cNvPr id="4" name="Rectangle 1"/>
          <p:cNvSpPr>
            <a:spLocks noChangeArrowheads="1"/>
          </p:cNvSpPr>
          <p:nvPr/>
        </p:nvSpPr>
        <p:spPr bwMode="auto">
          <a:xfrm>
            <a:off x="179512" y="362853"/>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sz="3200" dirty="0" smtClean="0">
                <a:latin typeface="Maiandra GD" pitchFamily="34" charset="0"/>
                <a:cs typeface="Arial" pitchFamily="34" charset="0"/>
              </a:rPr>
              <a:t>.Contenidos interactivos para el aula</a:t>
            </a:r>
            <a:endParaRPr kumimoji="0" lang="es-ES" sz="3200" b="0" i="0" u="none" strike="noStrike" cap="none" normalizeH="0" baseline="0" dirty="0" smtClean="0">
              <a:ln>
                <a:noFill/>
              </a:ln>
              <a:solidFill>
                <a:schemeClr val="tx1"/>
              </a:solidFill>
              <a:effectLst/>
              <a:latin typeface="Maiandra GD" pitchFamily="34" charset="0"/>
              <a:cs typeface="Arial" pitchFamily="34" charset="0"/>
            </a:endParaRPr>
          </a:p>
        </p:txBody>
      </p:sp>
      <p:pic>
        <p:nvPicPr>
          <p:cNvPr id="5" name="4 Imagen" descr="contenidos interactivos.JPG"/>
          <p:cNvPicPr>
            <a:picLocks noChangeAspect="1"/>
          </p:cNvPicPr>
          <p:nvPr/>
        </p:nvPicPr>
        <p:blipFill>
          <a:blip r:embed="rId2" cstate="print"/>
          <a:stretch>
            <a:fillRect/>
          </a:stretch>
        </p:blipFill>
        <p:spPr>
          <a:xfrm>
            <a:off x="827584" y="1124744"/>
            <a:ext cx="4778763" cy="5328592"/>
          </a:xfrm>
          <a:prstGeom prst="rect">
            <a:avLst/>
          </a:prstGeom>
          <a:ln>
            <a:noFill/>
          </a:ln>
          <a:effectLst>
            <a:outerShdw blurRad="292100" dist="139700" dir="2700000" algn="tl" rotWithShape="0">
              <a:srgbClr val="333333">
                <a:alpha val="65000"/>
              </a:srgbClr>
            </a:outerShdw>
          </a:effectLst>
        </p:spPr>
      </p:pic>
      <p:sp>
        <p:nvSpPr>
          <p:cNvPr id="6" name="5 Flecha abajo"/>
          <p:cNvSpPr/>
          <p:nvPr/>
        </p:nvSpPr>
        <p:spPr>
          <a:xfrm>
            <a:off x="7236296" y="242088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Flecha abajo"/>
          <p:cNvSpPr/>
          <p:nvPr/>
        </p:nvSpPr>
        <p:spPr>
          <a:xfrm>
            <a:off x="7244680" y="383108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94228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85748" y="71422"/>
            <a:ext cx="7772400" cy="1143000"/>
          </a:xfrm>
        </p:spPr>
        <p:txBody>
          <a:bodyPr/>
          <a:lstStyle/>
          <a:p>
            <a:pPr algn="l" eaLnBrk="1" hangingPunct="1">
              <a:defRPr/>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Agenda</a:t>
            </a:r>
          </a:p>
        </p:txBody>
      </p:sp>
      <p:graphicFrame>
        <p:nvGraphicFramePr>
          <p:cNvPr id="6" name="5 Diagrama"/>
          <p:cNvGraphicFramePr/>
          <p:nvPr/>
        </p:nvGraphicFramePr>
        <p:xfrm>
          <a:off x="1428728" y="571480"/>
          <a:ext cx="6096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8424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012" y="332656"/>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sz="3200" dirty="0" smtClean="0">
                <a:latin typeface="Maiandra GD" pitchFamily="34" charset="0"/>
                <a:cs typeface="Arial" pitchFamily="34" charset="0"/>
              </a:rPr>
              <a:t>…Mundos de Aprendizaje</a:t>
            </a:r>
          </a:p>
          <a:p>
            <a:pPr marR="0" lvl="0" defTabSz="914400" rtl="0" eaLnBrk="1" fontAlgn="base" latinLnBrk="0" hangingPunct="1">
              <a:lnSpc>
                <a:spcPct val="100000"/>
              </a:lnSpc>
              <a:spcBef>
                <a:spcPct val="0"/>
              </a:spcBef>
              <a:spcAft>
                <a:spcPct val="0"/>
              </a:spcAft>
              <a:buClrTx/>
              <a:buSzTx/>
              <a:tabLst/>
            </a:pPr>
            <a:endParaRPr kumimoji="0" lang="es-ES" sz="3200" b="0" i="0" u="none" strike="noStrike" cap="none" normalizeH="0" baseline="0" dirty="0">
              <a:ln>
                <a:noFill/>
              </a:ln>
              <a:solidFill>
                <a:schemeClr val="tx1"/>
              </a:solidFill>
              <a:effectLst/>
              <a:latin typeface="Maiandra GD"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es-ES" sz="3200" b="0" i="0" u="none" strike="noStrike" cap="none" normalizeH="0" baseline="0" dirty="0" smtClean="0">
              <a:ln>
                <a:noFill/>
              </a:ln>
              <a:solidFill>
                <a:schemeClr val="tx1"/>
              </a:solidFill>
              <a:effectLst/>
              <a:latin typeface="Maiandra GD" pitchFamily="34" charset="0"/>
              <a:cs typeface="Arial" pitchFamily="34" charset="0"/>
            </a:endParaRPr>
          </a:p>
        </p:txBody>
      </p:sp>
      <p:sp>
        <p:nvSpPr>
          <p:cNvPr id="7" name="Rectangle 1"/>
          <p:cNvSpPr>
            <a:spLocks noChangeArrowheads="1"/>
          </p:cNvSpPr>
          <p:nvPr/>
        </p:nvSpPr>
        <p:spPr bwMode="auto">
          <a:xfrm>
            <a:off x="5377880" y="1412776"/>
            <a:ext cx="35866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endParaRPr lang="es-ES" sz="3200" dirty="0" smtClean="0">
              <a:latin typeface="Maiandra GD"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es-ES" sz="3200" b="0" i="0" u="none" strike="noStrike" cap="none" normalizeH="0" baseline="0" dirty="0">
              <a:ln>
                <a:noFill/>
              </a:ln>
              <a:solidFill>
                <a:schemeClr val="tx1"/>
              </a:solidFill>
              <a:effectLst/>
              <a:latin typeface="Maiandra GD"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es-ES" sz="3200" b="0" i="0" u="none" strike="noStrike" cap="none" normalizeH="0" baseline="0" dirty="0" smtClean="0">
              <a:ln>
                <a:noFill/>
              </a:ln>
              <a:solidFill>
                <a:schemeClr val="tx1"/>
              </a:solidFill>
              <a:effectLst/>
              <a:latin typeface="Maiandra GD" pitchFamily="34" charset="0"/>
              <a:cs typeface="Arial" pitchFamily="34" charset="0"/>
            </a:endParaRPr>
          </a:p>
        </p:txBody>
      </p:sp>
      <p:sp>
        <p:nvSpPr>
          <p:cNvPr id="8" name="Rectangle 1"/>
          <p:cNvSpPr>
            <a:spLocks noChangeArrowheads="1"/>
          </p:cNvSpPr>
          <p:nvPr/>
        </p:nvSpPr>
        <p:spPr bwMode="auto">
          <a:xfrm>
            <a:off x="6447160" y="2348880"/>
            <a:ext cx="25173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3200" dirty="0">
                <a:latin typeface="Maiandra GD" pitchFamily="34" charset="0"/>
                <a:ea typeface="Times New Roman" pitchFamily="18" charset="0"/>
                <a:cs typeface="Tahoma" pitchFamily="34" charset="0"/>
              </a:rPr>
              <a:t>Seleccione un </a:t>
            </a:r>
            <a:r>
              <a:rPr lang="es-ES" sz="3200" b="1" dirty="0">
                <a:latin typeface="Maiandra GD" pitchFamily="34" charset="0"/>
                <a:ea typeface="Times New Roman" pitchFamily="18" charset="0"/>
                <a:cs typeface="Tahoma" pitchFamily="34" charset="0"/>
              </a:rPr>
              <a:t>Mundo de Aprendizaje </a:t>
            </a:r>
            <a:r>
              <a:rPr lang="es-ES" sz="3200" dirty="0">
                <a:latin typeface="Maiandra GD" pitchFamily="34" charset="0"/>
                <a:ea typeface="Times New Roman" pitchFamily="18" charset="0"/>
                <a:cs typeface="Tahoma" pitchFamily="34" charset="0"/>
              </a:rPr>
              <a:t>de acuerdo a sus intereses.</a:t>
            </a:r>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117486"/>
            <a:ext cx="5170355" cy="5375486"/>
          </a:xfrm>
          <a:prstGeom prst="rect">
            <a:avLst/>
          </a:prstGeom>
        </p:spPr>
      </p:pic>
    </p:spTree>
    <p:extLst>
      <p:ext uri="{BB962C8B-B14F-4D97-AF65-F5344CB8AC3E}">
        <p14:creationId xmlns:p14="http://schemas.microsoft.com/office/powerpoint/2010/main" xmlns="" val="2940354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xplorando.jpg"/>
          <p:cNvPicPr>
            <a:picLocks noChangeAspect="1"/>
          </p:cNvPicPr>
          <p:nvPr/>
        </p:nvPicPr>
        <p:blipFill>
          <a:blip r:embed="rId2" cstate="print"/>
          <a:stretch>
            <a:fillRect/>
          </a:stretch>
        </p:blipFill>
        <p:spPr>
          <a:xfrm>
            <a:off x="1857356" y="2428868"/>
            <a:ext cx="5500726" cy="3663484"/>
          </a:xfrm>
          <a:prstGeom prst="rect">
            <a:avLst/>
          </a:prstGeom>
        </p:spPr>
      </p:pic>
      <p:sp>
        <p:nvSpPr>
          <p:cNvPr id="6" name="5 Llamada rectangular redondeada"/>
          <p:cNvSpPr/>
          <p:nvPr/>
        </p:nvSpPr>
        <p:spPr>
          <a:xfrm>
            <a:off x="3571868" y="1857364"/>
            <a:ext cx="1857388" cy="898400"/>
          </a:xfrm>
          <a:prstGeom prst="wedgeRoundRectCallout">
            <a:avLst>
              <a:gd name="adj1" fmla="val -2794"/>
              <a:gd name="adj2" fmla="val 93967"/>
              <a:gd name="adj3" fmla="val 16667"/>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r>
              <a:rPr lang="es-CO" sz="6000" dirty="0" smtClean="0">
                <a:latin typeface="Maiandra GD" pitchFamily="34" charset="0"/>
              </a:rPr>
              <a:t>¿?</a:t>
            </a:r>
          </a:p>
          <a:p>
            <a:pPr algn="ctr"/>
            <a:endParaRPr lang="es-CO" dirty="0"/>
          </a:p>
        </p:txBody>
      </p:sp>
      <p:sp>
        <p:nvSpPr>
          <p:cNvPr id="7" name="1 Título"/>
          <p:cNvSpPr>
            <a:spLocks noGrp="1"/>
          </p:cNvSpPr>
          <p:nvPr>
            <p:ph type="title"/>
          </p:nvPr>
        </p:nvSpPr>
        <p:spPr>
          <a:xfrm>
            <a:off x="251520" y="701824"/>
            <a:ext cx="7772400" cy="1143000"/>
          </a:xfrm>
        </p:spPr>
        <p:txBody>
          <a:bodyPr/>
          <a:lstStyle/>
          <a:p>
            <a:r>
              <a:rPr lang="es-CO" sz="3200" dirty="0" smtClean="0">
                <a:latin typeface="Maiandra GD" pitchFamily="34" charset="0"/>
              </a:rPr>
              <a:t>¿Cómo explorar un portal educativo?</a:t>
            </a:r>
            <a:endParaRPr lang="es-CO" sz="3200" dirty="0">
              <a:latin typeface="Maiandra GD" pitchFamily="34" charset="0"/>
            </a:endParaRPr>
          </a:p>
        </p:txBody>
      </p:sp>
      <p:sp>
        <p:nvSpPr>
          <p:cNvPr id="9" name="1 Título"/>
          <p:cNvSpPr txBox="1">
            <a:spLocks/>
          </p:cNvSpPr>
          <p:nvPr/>
        </p:nvSpPr>
        <p:spPr bwMode="auto">
          <a:xfrm>
            <a:off x="-540568" y="127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Estudi@ndo y @prendiendo</a:t>
            </a:r>
            <a:endParaRPr kumimoji="0" lang="es-CO"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1680491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CO"/>
          </a:p>
        </p:txBody>
      </p:sp>
      <p:graphicFrame>
        <p:nvGraphicFramePr>
          <p:cNvPr id="4" name="3 Diagrama"/>
          <p:cNvGraphicFramePr/>
          <p:nvPr>
            <p:extLst>
              <p:ext uri="{D42A27DB-BD31-4B8C-83A1-F6EECF244321}">
                <p14:modId xmlns:p14="http://schemas.microsoft.com/office/powerpoint/2010/main" xmlns="" val="157693214"/>
              </p:ext>
            </p:extLst>
          </p:nvPr>
        </p:nvGraphicFramePr>
        <p:xfrm>
          <a:off x="755576" y="1124744"/>
          <a:ext cx="7243168" cy="4944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bwMode="auto">
          <a:xfrm>
            <a:off x="-514328" y="-1428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Estudi@ndo y @prendiendo</a:t>
            </a:r>
            <a:endParaRPr kumimoji="0" lang="es-CO"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137200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urno.jpg"/>
          <p:cNvPicPr>
            <a:picLocks noChangeAspect="1"/>
          </p:cNvPicPr>
          <p:nvPr/>
        </p:nvPicPr>
        <p:blipFill>
          <a:blip r:embed="rId3" cstate="print"/>
          <a:srcRect l="6097" r="30488"/>
          <a:stretch>
            <a:fillRect/>
          </a:stretch>
        </p:blipFill>
        <p:spPr>
          <a:xfrm>
            <a:off x="357158" y="1714488"/>
            <a:ext cx="3714776" cy="3905250"/>
          </a:xfrm>
          <a:prstGeom prst="rect">
            <a:avLst/>
          </a:prstGeom>
        </p:spPr>
      </p:pic>
      <p:sp>
        <p:nvSpPr>
          <p:cNvPr id="7" name="1 Título"/>
          <p:cNvSpPr txBox="1">
            <a:spLocks/>
          </p:cNvSpPr>
          <p:nvPr/>
        </p:nvSpPr>
        <p:spPr bwMode="auto">
          <a:xfrm>
            <a:off x="-3944" y="8461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dirty="0" smtClean="0">
                <a:latin typeface="Maiandra GD" pitchFamily="34" charset="0"/>
              </a:rPr>
              <a:t>Es  su turno</a:t>
            </a:r>
            <a:endParaRPr lang="es-CO" dirty="0">
              <a:latin typeface="Maiandra GD" pitchFamily="34" charset="0"/>
            </a:endParaRPr>
          </a:p>
        </p:txBody>
      </p:sp>
      <p:sp>
        <p:nvSpPr>
          <p:cNvPr id="2" name="1 CuadroTexto"/>
          <p:cNvSpPr txBox="1"/>
          <p:nvPr/>
        </p:nvSpPr>
        <p:spPr>
          <a:xfrm>
            <a:off x="3882256" y="1989138"/>
            <a:ext cx="5040560" cy="3447098"/>
          </a:xfrm>
          <a:prstGeom prst="rect">
            <a:avLst/>
          </a:prstGeom>
          <a:noFill/>
        </p:spPr>
        <p:txBody>
          <a:bodyPr wrap="square" rtlCol="0">
            <a:spAutoFit/>
          </a:bodyPr>
          <a:lstStyle/>
          <a:p>
            <a:r>
              <a:rPr lang="es-CO" sz="2000" dirty="0">
                <a:latin typeface="Maiandra GD" pitchFamily="34" charset="0"/>
                <a:ea typeface="Times New Roman" pitchFamily="18" charset="0"/>
                <a:cs typeface="Tahoma" pitchFamily="34" charset="0"/>
              </a:rPr>
              <a:t>Explora los siguientes Portales Educativos</a:t>
            </a:r>
          </a:p>
          <a:p>
            <a:pPr marL="285750" indent="-285750">
              <a:buFont typeface="Wingdings" pitchFamily="2" charset="2"/>
              <a:buChar char="ü"/>
            </a:pP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r>
              <a:rPr lang="es-CO" sz="2000" dirty="0">
                <a:latin typeface="Maiandra GD" pitchFamily="34" charset="0"/>
                <a:ea typeface="Times New Roman" pitchFamily="18" charset="0"/>
                <a:cs typeface="Tahoma" pitchFamily="34" charset="0"/>
                <a:hlinkClick r:id="rId4"/>
              </a:rPr>
              <a:t>http://www.relpe.org/</a:t>
            </a: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r>
              <a:rPr lang="es-CO" sz="2000" dirty="0">
                <a:latin typeface="Maiandra GD" pitchFamily="34" charset="0"/>
                <a:ea typeface="Times New Roman" pitchFamily="18" charset="0"/>
                <a:cs typeface="Tahoma" pitchFamily="34" charset="0"/>
                <a:hlinkClick r:id="rId5"/>
              </a:rPr>
              <a:t>http://www.educared</a:t>
            </a: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r>
              <a:rPr lang="es-CO" sz="2000" dirty="0" smtClean="0">
                <a:latin typeface="Maiandra GD" pitchFamily="34" charset="0"/>
                <a:ea typeface="Times New Roman" pitchFamily="18" charset="0"/>
                <a:cs typeface="Tahoma" pitchFamily="34" charset="0"/>
                <a:hlinkClick r:id="rId6"/>
              </a:rPr>
              <a:t>http</a:t>
            </a:r>
            <a:r>
              <a:rPr lang="es-CO" sz="2000" dirty="0">
                <a:latin typeface="Maiandra GD" pitchFamily="34" charset="0"/>
                <a:ea typeface="Times New Roman" pitchFamily="18" charset="0"/>
                <a:cs typeface="Tahoma" pitchFamily="34" charset="0"/>
                <a:hlinkClick r:id="rId6"/>
              </a:rPr>
              <a:t>://www.medellin.edu.co/sites/Educativo/Paginas/inicio.aspx</a:t>
            </a: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r>
              <a:rPr lang="es-CO" sz="2000" dirty="0">
                <a:latin typeface="Maiandra GD" pitchFamily="34" charset="0"/>
                <a:ea typeface="Times New Roman" pitchFamily="18" charset="0"/>
                <a:cs typeface="Tahoma" pitchFamily="34" charset="0"/>
                <a:hlinkClick r:id="rId7"/>
              </a:rPr>
              <a:t>http://www.redacademica.edu.co/</a:t>
            </a: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r>
              <a:rPr lang="es-CO" sz="2000" dirty="0">
                <a:latin typeface="Maiandra GD" pitchFamily="34" charset="0"/>
                <a:ea typeface="Times New Roman" pitchFamily="18" charset="0"/>
                <a:cs typeface="Tahoma" pitchFamily="34" charset="0"/>
                <a:hlinkClick r:id="rId8"/>
              </a:rPr>
              <a:t>http://www1.cundinamarca.gov.co/gobernacion/Default.aspx?alias=www1.cundinamarca.gov.co/gobernacion/educacion</a:t>
            </a:r>
            <a:endParaRPr lang="es-CO" sz="2000" dirty="0">
              <a:latin typeface="Maiandra GD" pitchFamily="34" charset="0"/>
              <a:ea typeface="Times New Roman" pitchFamily="18" charset="0"/>
              <a:cs typeface="Tahoma" pitchFamily="34" charset="0"/>
            </a:endParaRPr>
          </a:p>
          <a:p>
            <a:pPr marL="285750" indent="-285750">
              <a:buFont typeface="Wingdings" pitchFamily="2" charset="2"/>
              <a:buChar char="ü"/>
            </a:pPr>
            <a:endParaRPr lang="es-CO" dirty="0" smtClean="0"/>
          </a:p>
        </p:txBody>
      </p:sp>
      <p:sp>
        <p:nvSpPr>
          <p:cNvPr id="9" name="8 Rectángulo"/>
          <p:cNvSpPr/>
          <p:nvPr/>
        </p:nvSpPr>
        <p:spPr>
          <a:xfrm>
            <a:off x="85844" y="71414"/>
            <a:ext cx="7200800" cy="646331"/>
          </a:xfrm>
          <a:prstGeom prst="rect">
            <a:avLst/>
          </a:prstGeom>
          <a:noFill/>
        </p:spPr>
        <p:txBody>
          <a:bodyPr wrap="square" lIns="91440" tIns="45720" rIns="91440" bIns="45720">
            <a:spAutoFit/>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Pr@ctica Docente</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9024" y="1412776"/>
            <a:ext cx="8461448" cy="5139869"/>
          </a:xfrm>
          <a:prstGeom prst="rect">
            <a:avLst/>
          </a:prstGeom>
        </p:spPr>
        <p:txBody>
          <a:bodyPr wrap="square">
            <a:spAutoFit/>
          </a:bodyPr>
          <a:lstStyle/>
          <a:p>
            <a:pPr marL="457200" lvl="0" indent="-457200">
              <a:buFont typeface="Wingdings" pitchFamily="2" charset="2"/>
              <a:buChar char="ü"/>
            </a:pPr>
            <a:r>
              <a:rPr lang="es-ES" sz="2000" dirty="0" smtClean="0">
                <a:latin typeface="Maiandra GD" pitchFamily="34" charset="0"/>
                <a:ea typeface="Times New Roman" pitchFamily="18" charset="0"/>
                <a:cs typeface="Tahoma" pitchFamily="34" charset="0"/>
              </a:rPr>
              <a:t>Usar un </a:t>
            </a:r>
            <a:r>
              <a:rPr lang="es-ES" sz="2000" b="1" dirty="0" smtClean="0">
                <a:solidFill>
                  <a:srgbClr val="FF0000"/>
                </a:solidFill>
                <a:latin typeface="Maiandra GD" pitchFamily="34" charset="0"/>
                <a:ea typeface="Times New Roman" pitchFamily="18" charset="0"/>
                <a:cs typeface="Tahoma" pitchFamily="34" charset="0"/>
              </a:rPr>
              <a:t>MARCADOR SOCIAL </a:t>
            </a:r>
            <a:r>
              <a:rPr lang="es-ES" sz="2000" b="1" dirty="0" smtClean="0">
                <a:latin typeface="Maiandra GD" pitchFamily="34" charset="0"/>
                <a:ea typeface="Times New Roman" pitchFamily="18" charset="0"/>
                <a:cs typeface="Tahoma" pitchFamily="34" charset="0"/>
              </a:rPr>
              <a:t> (delicious.com)</a:t>
            </a:r>
            <a:r>
              <a:rPr lang="es-ES" sz="2000" b="1" dirty="0" smtClean="0">
                <a:solidFill>
                  <a:srgbClr val="FF0000"/>
                </a:solidFill>
                <a:latin typeface="Maiandra GD" pitchFamily="34" charset="0"/>
                <a:ea typeface="Times New Roman" pitchFamily="18" charset="0"/>
                <a:cs typeface="Tahoma" pitchFamily="34" charset="0"/>
              </a:rPr>
              <a:t> </a:t>
            </a:r>
            <a:r>
              <a:rPr lang="es-ES" sz="2000" dirty="0" smtClean="0">
                <a:latin typeface="Maiandra GD" pitchFamily="34" charset="0"/>
                <a:ea typeface="Times New Roman" pitchFamily="18" charset="0"/>
                <a:cs typeface="Tahoma" pitchFamily="34" charset="0"/>
              </a:rPr>
              <a:t>para guardar las páginas de los Portales Educativos sugeridos.</a:t>
            </a:r>
          </a:p>
          <a:p>
            <a:pPr lvl="0"/>
            <a:endParaRPr lang="es-ES" sz="2000" dirty="0" smtClean="0">
              <a:latin typeface="Maiandra GD" pitchFamily="34" charset="0"/>
              <a:ea typeface="Times New Roman" pitchFamily="18" charset="0"/>
              <a:cs typeface="Tahoma" pitchFamily="34" charset="0"/>
            </a:endParaRPr>
          </a:p>
          <a:p>
            <a:pPr marL="457200" lvl="0" indent="-457200">
              <a:buFont typeface="Wingdings" pitchFamily="2" charset="2"/>
              <a:buChar char="ü"/>
            </a:pPr>
            <a:r>
              <a:rPr lang="es-ES" sz="2000" dirty="0" smtClean="0">
                <a:latin typeface="Maiandra GD" pitchFamily="34" charset="0"/>
                <a:ea typeface="Times New Roman" pitchFamily="18" charset="0"/>
                <a:cs typeface="Tahoma" pitchFamily="34" charset="0"/>
              </a:rPr>
              <a:t>Explorar </a:t>
            </a:r>
            <a:r>
              <a:rPr lang="es-ES" sz="2000" dirty="0">
                <a:latin typeface="Maiandra GD" pitchFamily="34" charset="0"/>
                <a:ea typeface="Times New Roman" pitchFamily="18" charset="0"/>
                <a:cs typeface="Tahoma" pitchFamily="34" charset="0"/>
              </a:rPr>
              <a:t>el contenido de </a:t>
            </a:r>
            <a:r>
              <a:rPr lang="es-ES" sz="2000" dirty="0" smtClean="0">
                <a:latin typeface="Maiandra GD" pitchFamily="34" charset="0"/>
                <a:ea typeface="Times New Roman" pitchFamily="18" charset="0"/>
                <a:cs typeface="Tahoma" pitchFamily="34" charset="0"/>
              </a:rPr>
              <a:t>los </a:t>
            </a:r>
            <a:r>
              <a:rPr lang="es-ES" sz="2000" dirty="0">
                <a:latin typeface="Maiandra GD" pitchFamily="34" charset="0"/>
                <a:ea typeface="Times New Roman" pitchFamily="18" charset="0"/>
                <a:cs typeface="Tahoma" pitchFamily="34" charset="0"/>
              </a:rPr>
              <a:t>portales </a:t>
            </a:r>
            <a:r>
              <a:rPr lang="es-ES" sz="2000" dirty="0" smtClean="0">
                <a:latin typeface="Maiandra GD" pitchFamily="34" charset="0"/>
                <a:ea typeface="Times New Roman" pitchFamily="18" charset="0"/>
                <a:cs typeface="Tahoma" pitchFamily="34" charset="0"/>
              </a:rPr>
              <a:t>referenciados, en </a:t>
            </a:r>
            <a:r>
              <a:rPr lang="es-ES" sz="2000" dirty="0">
                <a:latin typeface="Maiandra GD" pitchFamily="34" charset="0"/>
                <a:ea typeface="Times New Roman" pitchFamily="18" charset="0"/>
                <a:cs typeface="Tahoma" pitchFamily="34" charset="0"/>
              </a:rPr>
              <a:t>esa exploración </a:t>
            </a:r>
            <a:r>
              <a:rPr lang="es-ES" sz="2000" dirty="0" smtClean="0">
                <a:latin typeface="Maiandra GD" pitchFamily="34" charset="0"/>
                <a:ea typeface="Times New Roman" pitchFamily="18" charset="0"/>
                <a:cs typeface="Tahoma" pitchFamily="34" charset="0"/>
              </a:rPr>
              <a:t>buscar </a:t>
            </a:r>
            <a:r>
              <a:rPr lang="es-ES" sz="2000" dirty="0">
                <a:latin typeface="Maiandra GD" pitchFamily="34" charset="0"/>
                <a:ea typeface="Times New Roman" pitchFamily="18" charset="0"/>
                <a:cs typeface="Tahoma" pitchFamily="34" charset="0"/>
              </a:rPr>
              <a:t>un recurso de su </a:t>
            </a:r>
            <a:r>
              <a:rPr lang="es-ES" sz="2000" dirty="0" smtClean="0">
                <a:latin typeface="Maiandra GD" pitchFamily="34" charset="0"/>
                <a:ea typeface="Times New Roman" pitchFamily="18" charset="0"/>
                <a:cs typeface="Tahoma" pitchFamily="34" charset="0"/>
              </a:rPr>
              <a:t>interés.</a:t>
            </a:r>
          </a:p>
          <a:p>
            <a:pPr lvl="0"/>
            <a:endParaRPr lang="es-ES" sz="2000" dirty="0" smtClean="0">
              <a:latin typeface="Maiandra GD" pitchFamily="34" charset="0"/>
              <a:ea typeface="Times New Roman" pitchFamily="18" charset="0"/>
              <a:cs typeface="Tahoma" pitchFamily="34" charset="0"/>
            </a:endParaRPr>
          </a:p>
          <a:p>
            <a:pPr marL="457200" lvl="0" indent="-457200">
              <a:buFont typeface="Wingdings" pitchFamily="2" charset="2"/>
              <a:buChar char="ü"/>
            </a:pPr>
            <a:r>
              <a:rPr lang="es-ES" sz="2000" dirty="0">
                <a:latin typeface="Maiandra GD" pitchFamily="34" charset="0"/>
                <a:ea typeface="Times New Roman" pitchFamily="18" charset="0"/>
                <a:cs typeface="Tahoma" pitchFamily="34" charset="0"/>
              </a:rPr>
              <a:t>E</a:t>
            </a:r>
            <a:r>
              <a:rPr lang="es-ES" sz="2000" dirty="0" smtClean="0">
                <a:latin typeface="Maiandra GD" pitchFamily="34" charset="0"/>
                <a:ea typeface="Times New Roman" pitchFamily="18" charset="0"/>
                <a:cs typeface="Tahoma" pitchFamily="34" charset="0"/>
              </a:rPr>
              <a:t>laborar y compartir un documento </a:t>
            </a:r>
            <a:r>
              <a:rPr lang="es-ES" sz="2000" dirty="0">
                <a:latin typeface="Maiandra GD" pitchFamily="34" charset="0"/>
                <a:ea typeface="Times New Roman" pitchFamily="18" charset="0"/>
                <a:cs typeface="Tahoma" pitchFamily="34" charset="0"/>
              </a:rPr>
              <a:t>en </a:t>
            </a:r>
            <a:r>
              <a:rPr lang="es-ES" sz="2000" b="1" dirty="0">
                <a:solidFill>
                  <a:srgbClr val="FF0000"/>
                </a:solidFill>
                <a:latin typeface="Maiandra GD" pitchFamily="34" charset="0"/>
                <a:ea typeface="Times New Roman" pitchFamily="18" charset="0"/>
                <a:cs typeface="Tahoma" pitchFamily="34" charset="0"/>
              </a:rPr>
              <a:t>GOOGLE DRIVE </a:t>
            </a:r>
            <a:r>
              <a:rPr lang="es-ES" sz="2000" dirty="0" smtClean="0">
                <a:latin typeface="Maiandra GD" pitchFamily="34" charset="0"/>
                <a:ea typeface="Times New Roman" pitchFamily="18" charset="0"/>
                <a:cs typeface="Tahoma" pitchFamily="34" charset="0"/>
              </a:rPr>
              <a:t>con sus Tutores y Compañeros de Clase, en </a:t>
            </a:r>
            <a:r>
              <a:rPr lang="es-ES" sz="2000" dirty="0">
                <a:latin typeface="Maiandra GD" pitchFamily="34" charset="0"/>
                <a:ea typeface="Times New Roman" pitchFamily="18" charset="0"/>
                <a:cs typeface="Tahoma" pitchFamily="34" charset="0"/>
              </a:rPr>
              <a:t>la cual se destaque </a:t>
            </a:r>
            <a:r>
              <a:rPr lang="es-ES" sz="2000" dirty="0" smtClean="0">
                <a:latin typeface="Maiandra GD" pitchFamily="34" charset="0"/>
                <a:ea typeface="Times New Roman" pitchFamily="18" charset="0"/>
                <a:cs typeface="Tahoma" pitchFamily="34" charset="0"/>
              </a:rPr>
              <a:t>aspectos del Recurso  </a:t>
            </a:r>
            <a:r>
              <a:rPr lang="es-ES" sz="2000" dirty="0">
                <a:latin typeface="Maiandra GD" pitchFamily="34" charset="0"/>
                <a:ea typeface="Times New Roman" pitchFamily="18" charset="0"/>
                <a:cs typeface="Tahoma" pitchFamily="34" charset="0"/>
              </a:rPr>
              <a:t>como:</a:t>
            </a:r>
          </a:p>
          <a:p>
            <a:pPr marL="719138" lvl="1" indent="-261938">
              <a:buFont typeface="Arial" pitchFamily="34" charset="0"/>
              <a:buChar char="•"/>
            </a:pPr>
            <a:r>
              <a:rPr lang="es-ES" sz="2000" dirty="0">
                <a:latin typeface="Maiandra GD" pitchFamily="34" charset="0"/>
                <a:ea typeface="Times New Roman" pitchFamily="18" charset="0"/>
                <a:cs typeface="Tahoma" pitchFamily="34" charset="0"/>
              </a:rPr>
              <a:t>Nombre del recurso.</a:t>
            </a:r>
          </a:p>
          <a:p>
            <a:pPr marL="719138" lvl="1" indent="-261938">
              <a:buFont typeface="Arial" pitchFamily="34" charset="0"/>
              <a:buChar char="•"/>
            </a:pPr>
            <a:r>
              <a:rPr lang="es-ES" sz="2000" dirty="0">
                <a:latin typeface="Maiandra GD" pitchFamily="34" charset="0"/>
                <a:ea typeface="Times New Roman" pitchFamily="18" charset="0"/>
                <a:cs typeface="Tahoma" pitchFamily="34" charset="0"/>
              </a:rPr>
              <a:t>Ubicación.</a:t>
            </a:r>
          </a:p>
          <a:p>
            <a:pPr marL="719138" lvl="1" indent="-261938">
              <a:buFont typeface="Arial" pitchFamily="34" charset="0"/>
              <a:buChar char="•"/>
            </a:pPr>
            <a:r>
              <a:rPr lang="es-ES" sz="2000" dirty="0">
                <a:latin typeface="Maiandra GD" pitchFamily="34" charset="0"/>
                <a:ea typeface="Times New Roman" pitchFamily="18" charset="0"/>
                <a:cs typeface="Tahoma" pitchFamily="34" charset="0"/>
              </a:rPr>
              <a:t>Propósito del recurso.</a:t>
            </a:r>
          </a:p>
          <a:p>
            <a:pPr marL="719138" lvl="1" indent="-261938">
              <a:buFont typeface="Arial" pitchFamily="34" charset="0"/>
              <a:buChar char="•"/>
            </a:pPr>
            <a:r>
              <a:rPr lang="es-ES" sz="2000" dirty="0">
                <a:latin typeface="Maiandra GD" pitchFamily="34" charset="0"/>
                <a:cs typeface="Arial" pitchFamily="34" charset="0"/>
              </a:rPr>
              <a:t>Aporte pedagógico o didáctico</a:t>
            </a:r>
            <a:r>
              <a:rPr lang="es-ES" sz="2000" dirty="0" smtClean="0">
                <a:latin typeface="Maiandra GD" pitchFamily="34" charset="0"/>
                <a:cs typeface="Arial" pitchFamily="34" charset="0"/>
              </a:rPr>
              <a:t>.</a:t>
            </a:r>
          </a:p>
          <a:p>
            <a:pPr lvl="1"/>
            <a:r>
              <a:rPr lang="es-ES" sz="2800" dirty="0" smtClean="0">
                <a:latin typeface="Maiandra GD" pitchFamily="34" charset="0"/>
                <a:cs typeface="Arial" pitchFamily="34" charset="0"/>
              </a:rPr>
              <a:t>(</a:t>
            </a:r>
            <a:r>
              <a:rPr lang="es-ES" sz="2000" dirty="0" smtClean="0">
                <a:latin typeface="Maiandra GD" pitchFamily="34" charset="0"/>
                <a:cs typeface="Arial" pitchFamily="34" charset="0"/>
              </a:rPr>
              <a:t>Pegar como mínimo una imagen)</a:t>
            </a:r>
          </a:p>
          <a:p>
            <a:pPr lvl="1"/>
            <a:endParaRPr lang="es-ES" sz="2000" dirty="0">
              <a:latin typeface="Maiandra GD" pitchFamily="34" charset="0"/>
              <a:cs typeface="Arial" pitchFamily="34" charset="0"/>
            </a:endParaRPr>
          </a:p>
          <a:p>
            <a:pPr lvl="1"/>
            <a:endParaRPr lang="es-ES" sz="2000" dirty="0">
              <a:latin typeface="Maiandra GD" pitchFamily="34" charset="0"/>
              <a:cs typeface="Arial" pitchFamily="34" charset="0"/>
            </a:endParaRPr>
          </a:p>
        </p:txBody>
      </p:sp>
      <p:sp>
        <p:nvSpPr>
          <p:cNvPr id="5" name="4 Rectángulo"/>
          <p:cNvSpPr/>
          <p:nvPr/>
        </p:nvSpPr>
        <p:spPr>
          <a:xfrm>
            <a:off x="85844" y="71414"/>
            <a:ext cx="7200800" cy="646331"/>
          </a:xfrm>
          <a:prstGeom prst="rect">
            <a:avLst/>
          </a:prstGeom>
          <a:noFill/>
        </p:spPr>
        <p:txBody>
          <a:bodyPr wrap="square" lIns="91440" tIns="45720" rIns="91440" bIns="45720">
            <a:spAutoFit/>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Pr@ctica Docente</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Tree>
    <p:extLst>
      <p:ext uri="{BB962C8B-B14F-4D97-AF65-F5344CB8AC3E}">
        <p14:creationId xmlns:p14="http://schemas.microsoft.com/office/powerpoint/2010/main" xmlns="" val="1982327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Font typeface="Wingdings" pitchFamily="2" charset="2"/>
              <a:buChar char="ü"/>
            </a:pPr>
            <a:r>
              <a:rPr lang="es-CO" dirty="0" smtClean="0">
                <a:latin typeface="Maiandra GD" pitchFamily="34" charset="0"/>
              </a:rPr>
              <a:t>Evaluar un Portal Educativo….Dar clic en la imagen</a:t>
            </a:r>
          </a:p>
          <a:p>
            <a:pPr marL="0" indent="0">
              <a:buNone/>
            </a:pPr>
            <a:endParaRPr lang="es-CO" dirty="0"/>
          </a:p>
        </p:txBody>
      </p:sp>
      <p:pic>
        <p:nvPicPr>
          <p:cNvPr id="409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607" y="2924944"/>
            <a:ext cx="2152650" cy="212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1 Título"/>
          <p:cNvSpPr txBox="1">
            <a:spLocks/>
          </p:cNvSpPr>
          <p:nvPr/>
        </p:nvSpPr>
        <p:spPr bwMode="auto">
          <a:xfrm>
            <a:off x="611560" y="28572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Rec@pitulemos</a:t>
            </a:r>
            <a:endParaRPr kumimoji="0" lang="es-CO" sz="4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4178091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1505620"/>
            <a:ext cx="6768752" cy="2304256"/>
          </a:xfrm>
        </p:spPr>
        <p:txBody>
          <a:bodyPr/>
          <a:lstStyle/>
          <a:p>
            <a:pPr algn="l"/>
            <a:r>
              <a:rPr lang="es-CO" sz="2400" dirty="0" smtClean="0">
                <a:solidFill>
                  <a:schemeClr val="tx1"/>
                </a:solidFill>
                <a:latin typeface="Maiandra GD" pitchFamily="34" charset="0"/>
                <a:ea typeface="Calibri" pitchFamily="34" charset="0"/>
                <a:cs typeface="Times New Roman" pitchFamily="18" charset="0"/>
              </a:rPr>
              <a:t>Gestionar la creación de una Plataforma LMS: Es un sitio Web dedicado a la Administración de un AMBIENTE VIRTUAL DE APRENDIZAJE para ello:</a:t>
            </a:r>
            <a:endParaRPr lang="es-CO" sz="2400" dirty="0">
              <a:solidFill>
                <a:schemeClr val="tx1"/>
              </a:solidFill>
              <a:latin typeface="Maiandra GD" pitchFamily="34" charset="0"/>
              <a:ea typeface="Calibri" pitchFamily="34" charset="0"/>
              <a:cs typeface="Times New Roman" pitchFamily="18" charset="0"/>
            </a:endParaRPr>
          </a:p>
          <a:p>
            <a:pPr marL="457200" indent="-457200" algn="l">
              <a:buFont typeface="+mj-lt"/>
              <a:buAutoNum type="arabicPeriod"/>
            </a:pPr>
            <a:r>
              <a:rPr lang="es-CO" sz="2400" dirty="0" smtClean="0">
                <a:solidFill>
                  <a:schemeClr val="tx1"/>
                </a:solidFill>
                <a:latin typeface="Maiandra GD" pitchFamily="34" charset="0"/>
                <a:ea typeface="Calibri" pitchFamily="34" charset="0"/>
                <a:cs typeface="Times New Roman" pitchFamily="18" charset="0"/>
              </a:rPr>
              <a:t>Planear su Estructura. (mapa del sitio, de lo que se quiere, se hace en papel)</a:t>
            </a:r>
          </a:p>
          <a:p>
            <a:pPr marL="457200" indent="-457200" algn="l">
              <a:buFont typeface="+mj-lt"/>
              <a:buAutoNum type="arabicPeriod"/>
            </a:pPr>
            <a:r>
              <a:rPr lang="es-CO" sz="2400" dirty="0" smtClean="0">
                <a:solidFill>
                  <a:schemeClr val="tx1"/>
                </a:solidFill>
                <a:latin typeface="Maiandra GD" pitchFamily="34" charset="0"/>
                <a:ea typeface="Calibri" pitchFamily="34" charset="0"/>
                <a:cs typeface="Times New Roman" pitchFamily="18" charset="0"/>
              </a:rPr>
              <a:t>Realizar los primeros pasos para su creación: Registro y Configuración inicial.</a:t>
            </a:r>
          </a:p>
          <a:p>
            <a:pPr marL="457200" indent="-457200" algn="l">
              <a:buFont typeface="+mj-lt"/>
              <a:buAutoNum type="arabicPeriod"/>
            </a:pPr>
            <a:r>
              <a:rPr lang="es-CO" sz="2400" dirty="0" smtClean="0">
                <a:solidFill>
                  <a:schemeClr val="tx1"/>
                </a:solidFill>
                <a:latin typeface="Maiandra GD" pitchFamily="34" charset="0"/>
                <a:ea typeface="Calibri" pitchFamily="34" charset="0"/>
                <a:cs typeface="Times New Roman" pitchFamily="18" charset="0"/>
              </a:rPr>
              <a:t>Buscar ayudas en la Red (</a:t>
            </a:r>
            <a:r>
              <a:rPr lang="es-CO" sz="2400" dirty="0" err="1" smtClean="0">
                <a:solidFill>
                  <a:schemeClr val="tx1"/>
                </a:solidFill>
                <a:latin typeface="Maiandra GD" pitchFamily="34" charset="0"/>
                <a:ea typeface="Calibri" pitchFamily="34" charset="0"/>
                <a:cs typeface="Times New Roman" pitchFamily="18" charset="0"/>
              </a:rPr>
              <a:t>videotutoriales</a:t>
            </a:r>
            <a:r>
              <a:rPr lang="es-CO" sz="2400" dirty="0" smtClean="0">
                <a:solidFill>
                  <a:schemeClr val="tx1"/>
                </a:solidFill>
                <a:latin typeface="Maiandra GD" pitchFamily="34" charset="0"/>
                <a:ea typeface="Calibri" pitchFamily="34" charset="0"/>
                <a:cs typeface="Times New Roman" pitchFamily="18" charset="0"/>
              </a:rPr>
              <a:t>) que permitan gestionar de manera Eficaz la Plataforma</a:t>
            </a:r>
            <a:endParaRPr lang="es-CO" sz="2400" dirty="0">
              <a:solidFill>
                <a:schemeClr val="tx1"/>
              </a:solidFill>
              <a:latin typeface="Maiandra GD" pitchFamily="34" charset="0"/>
              <a:ea typeface="Calibri" pitchFamily="34" charset="0"/>
              <a:cs typeface="Times New Roman" pitchFamily="18" charset="0"/>
            </a:endParaRPr>
          </a:p>
        </p:txBody>
      </p:sp>
      <p:sp>
        <p:nvSpPr>
          <p:cNvPr id="4" name="1 Título"/>
          <p:cNvSpPr txBox="1">
            <a:spLocks/>
          </p:cNvSpPr>
          <p:nvPr/>
        </p:nvSpPr>
        <p:spPr bwMode="auto">
          <a:xfrm>
            <a:off x="323528" y="836712"/>
            <a:ext cx="781779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Asign@ciones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a:p>
            <a:endParaRPr lang="es-CO" dirty="0"/>
          </a:p>
        </p:txBody>
      </p:sp>
      <p:pic>
        <p:nvPicPr>
          <p:cNvPr id="10242" name="Picture 2" descr="https://encrypted-tbn0.gstatic.com/images?q=tbn:ANd9GcQYHDas_ieHsTFgOUNnZ4yvH9H93vUAw7EDhppA5WbRUEGQtK6w">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3800" y="1340768"/>
            <a:ext cx="1800200"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desarrollosinlimites.com/portal/images/stories/e-learning.jpg">
            <a:hlinkClick r:id="rId4"/>
          </p:cNvPr>
          <p:cNvPicPr>
            <a:picLocks noChangeAspect="1" noChangeArrowheads="1"/>
          </p:cNvPicPr>
          <p:nvPr/>
        </p:nvPicPr>
        <p:blipFill>
          <a:blip r:embed="rId5" cstate="print"/>
          <a:srcRect l="16450" r="3357"/>
          <a:stretch>
            <a:fillRect/>
          </a:stretch>
        </p:blipFill>
        <p:spPr bwMode="auto">
          <a:xfrm>
            <a:off x="7380312" y="3140968"/>
            <a:ext cx="1584176" cy="1498893"/>
          </a:xfrm>
          <a:prstGeom prst="rect">
            <a:avLst/>
          </a:prstGeom>
          <a:noFill/>
        </p:spPr>
      </p:pic>
      <p:pic>
        <p:nvPicPr>
          <p:cNvPr id="4100" name="Picture 4" descr="http://beeznest.files.wordpress.com/2010/02/chamilo1.jpg">
            <a:hlinkClick r:id="rId6"/>
          </p:cNvPr>
          <p:cNvPicPr>
            <a:picLocks noChangeAspect="1" noChangeArrowheads="1"/>
          </p:cNvPicPr>
          <p:nvPr/>
        </p:nvPicPr>
        <p:blipFill>
          <a:blip r:embed="rId7" cstate="print"/>
          <a:srcRect t="34625" r="33501"/>
          <a:stretch>
            <a:fillRect/>
          </a:stretch>
        </p:blipFill>
        <p:spPr bwMode="auto">
          <a:xfrm>
            <a:off x="7596336" y="4797152"/>
            <a:ext cx="1080120" cy="1287991"/>
          </a:xfrm>
          <a:prstGeom prst="rect">
            <a:avLst/>
          </a:prstGeom>
          <a:noFill/>
        </p:spPr>
      </p:pic>
      <p:sp>
        <p:nvSpPr>
          <p:cNvPr id="8" name="1 Título"/>
          <p:cNvSpPr txBox="1">
            <a:spLocks/>
          </p:cNvSpPr>
          <p:nvPr/>
        </p:nvSpPr>
        <p:spPr bwMode="auto">
          <a:xfrm>
            <a:off x="-180528" y="6533964"/>
            <a:ext cx="651621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aiandra GD" pitchFamily="34" charset="0"/>
              </a:rPr>
              <a:t>Sesión 3.  no presencial</a:t>
            </a:r>
            <a:endParaRPr lang="es-ES"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aiandra GD" pitchFamily="34" charset="0"/>
            </a:endParaRPr>
          </a:p>
          <a:p>
            <a:endParaRPr lang="es-CO" dirty="0"/>
          </a:p>
        </p:txBody>
      </p:sp>
    </p:spTree>
    <p:extLst>
      <p:ext uri="{BB962C8B-B14F-4D97-AF65-F5344CB8AC3E}">
        <p14:creationId xmlns:p14="http://schemas.microsoft.com/office/powerpoint/2010/main" xmlns="" val="3350879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andado.jpg"/>
          <p:cNvPicPr>
            <a:picLocks noChangeAspect="1"/>
          </p:cNvPicPr>
          <p:nvPr/>
        </p:nvPicPr>
        <p:blipFill>
          <a:blip r:embed="rId2" cstate="print"/>
          <a:stretch>
            <a:fillRect/>
          </a:stretch>
        </p:blipFill>
        <p:spPr>
          <a:xfrm>
            <a:off x="2571736" y="1571612"/>
            <a:ext cx="3054356" cy="3054356"/>
          </a:xfrm>
          <a:prstGeom prst="rect">
            <a:avLst/>
          </a:prstGeom>
        </p:spPr>
      </p:pic>
      <p:sp>
        <p:nvSpPr>
          <p:cNvPr id="4" name="1 Título"/>
          <p:cNvSpPr txBox="1">
            <a:spLocks/>
          </p:cNvSpPr>
          <p:nvPr/>
        </p:nvSpPr>
        <p:spPr bwMode="auto">
          <a:xfrm>
            <a:off x="323528" y="836712"/>
            <a:ext cx="78177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Ahor@</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 </a:t>
            </a:r>
            <a:r>
              <a:rPr lang="es-E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Toma la llave</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a:p>
            <a:endParaRPr lang="es-CO" dirty="0"/>
          </a:p>
        </p:txBody>
      </p:sp>
    </p:spTree>
    <p:extLst>
      <p:ext uri="{BB962C8B-B14F-4D97-AF65-F5344CB8AC3E}">
        <p14:creationId xmlns:p14="http://schemas.microsoft.com/office/powerpoint/2010/main" xmlns="" val="191740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mino2.jpg"/>
          <p:cNvPicPr>
            <a:picLocks noChangeAspect="1"/>
          </p:cNvPicPr>
          <p:nvPr/>
        </p:nvPicPr>
        <p:blipFill>
          <a:blip r:embed="rId2" cstate="print"/>
          <a:stretch>
            <a:fillRect/>
          </a:stretch>
        </p:blipFill>
        <p:spPr>
          <a:xfrm>
            <a:off x="0" y="3286124"/>
            <a:ext cx="2524132" cy="2524132"/>
          </a:xfrm>
          <a:prstGeom prst="rect">
            <a:avLst/>
          </a:prstGeom>
        </p:spPr>
      </p:pic>
      <p:sp>
        <p:nvSpPr>
          <p:cNvPr id="3" name="2 Subtítulo"/>
          <p:cNvSpPr>
            <a:spLocks noGrp="1"/>
          </p:cNvSpPr>
          <p:nvPr>
            <p:ph type="subTitle" idx="1"/>
          </p:nvPr>
        </p:nvSpPr>
        <p:spPr>
          <a:xfrm>
            <a:off x="2428860" y="1571612"/>
            <a:ext cx="6120680" cy="3418789"/>
          </a:xfrm>
        </p:spPr>
        <p:txBody>
          <a:bodyPr/>
          <a:lstStyle/>
          <a:p>
            <a:endParaRPr lang="es-CO"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effectLst>
            </a:endParaRPr>
          </a:p>
          <a:p>
            <a:pPr marL="342900" indent="-342900" algn="just">
              <a:buFont typeface="Wingdings" pitchFamily="2" charset="2"/>
              <a:buChar char="ü"/>
            </a:pPr>
            <a:r>
              <a:rPr lang="es-ES_tradnl" sz="2000" dirty="0">
                <a:solidFill>
                  <a:schemeClr val="tx1"/>
                </a:solidFill>
                <a:latin typeface="Maiandra GD" pitchFamily="34" charset="0"/>
                <a:ea typeface="Calibri" pitchFamily="34" charset="0"/>
                <a:cs typeface="Times New Roman" pitchFamily="18" charset="0"/>
              </a:rPr>
              <a:t>Elaborar y publicar una cibergrafía acerca de la web 2.0</a:t>
            </a:r>
            <a:endParaRPr lang="es-CO" sz="2000" dirty="0">
              <a:solidFill>
                <a:schemeClr val="tx1"/>
              </a:solidFill>
              <a:latin typeface="Maiandra GD" pitchFamily="34" charset="0"/>
              <a:ea typeface="Calibri" pitchFamily="34" charset="0"/>
              <a:cs typeface="Times New Roman" pitchFamily="18" charset="0"/>
            </a:endParaRPr>
          </a:p>
          <a:p>
            <a:pPr marL="342900" indent="-342900" algn="just">
              <a:buFont typeface="Wingdings" pitchFamily="2" charset="2"/>
              <a:buChar char="ü"/>
            </a:pPr>
            <a:r>
              <a:rPr lang="es-ES_tradnl" sz="2000" dirty="0">
                <a:solidFill>
                  <a:schemeClr val="tx1"/>
                </a:solidFill>
                <a:latin typeface="Maiandra GD" pitchFamily="34" charset="0"/>
                <a:ea typeface="Calibri" pitchFamily="34" charset="0"/>
                <a:cs typeface="Times New Roman" pitchFamily="18" charset="0"/>
              </a:rPr>
              <a:t>Analizar un portal web en el contexto de los elementos de la web 2.0</a:t>
            </a:r>
          </a:p>
          <a:p>
            <a:pPr marL="342900" indent="-342900" algn="just">
              <a:buFont typeface="Wingdings" pitchFamily="2" charset="2"/>
              <a:buChar char="ü"/>
            </a:pPr>
            <a:r>
              <a:rPr lang="es-ES_tradnl" sz="2000" dirty="0">
                <a:solidFill>
                  <a:schemeClr val="tx1"/>
                </a:solidFill>
                <a:latin typeface="Maiandra GD" pitchFamily="34" charset="0"/>
                <a:ea typeface="Calibri" pitchFamily="34" charset="0"/>
                <a:cs typeface="Times New Roman" pitchFamily="18" charset="0"/>
              </a:rPr>
              <a:t>Usar algunas Herramientas de la web 2.0: mapas mentales y Google drive</a:t>
            </a:r>
          </a:p>
          <a:p>
            <a:pPr marL="342900" indent="-342900" algn="just">
              <a:buFont typeface="Wingdings" pitchFamily="2" charset="2"/>
              <a:buChar char="ü"/>
            </a:pPr>
            <a:r>
              <a:rPr lang="es-ES_tradnl" sz="2000" dirty="0">
                <a:solidFill>
                  <a:schemeClr val="tx1"/>
                </a:solidFill>
                <a:latin typeface="Maiandra GD" pitchFamily="34" charset="0"/>
                <a:ea typeface="Calibri" pitchFamily="34" charset="0"/>
                <a:cs typeface="Times New Roman" pitchFamily="18" charset="0"/>
              </a:rPr>
              <a:t>Iniciar la planeación y creación de un Aula Virtual de aprendizaje</a:t>
            </a:r>
            <a:endParaRPr lang="es-CO" sz="2000" dirty="0">
              <a:solidFill>
                <a:schemeClr val="tx1"/>
              </a:solidFill>
              <a:latin typeface="Maiandra GD" pitchFamily="34" charset="0"/>
              <a:ea typeface="Calibri" pitchFamily="34" charset="0"/>
              <a:cs typeface="Times New Roman" pitchFamily="18" charset="0"/>
            </a:endParaRPr>
          </a:p>
          <a:p>
            <a:endParaRPr lang="es-CO" sz="2000" dirty="0">
              <a:solidFill>
                <a:schemeClr val="tx1"/>
              </a:solidFill>
              <a:latin typeface="Maiandra GD" pitchFamily="34" charset="0"/>
              <a:ea typeface="Calibri" pitchFamily="34" charset="0"/>
              <a:cs typeface="Times New Roman" pitchFamily="18" charset="0"/>
            </a:endParaRPr>
          </a:p>
        </p:txBody>
      </p:sp>
      <p:sp>
        <p:nvSpPr>
          <p:cNvPr id="10" name="9 CuadroTexto"/>
          <p:cNvSpPr txBox="1"/>
          <p:nvPr/>
        </p:nvSpPr>
        <p:spPr>
          <a:xfrm>
            <a:off x="0" y="0"/>
            <a:ext cx="7056784" cy="769441"/>
          </a:xfrm>
          <a:prstGeom prst="rect">
            <a:avLst/>
          </a:prstGeom>
          <a:noFill/>
        </p:spPr>
        <p:txBody>
          <a:bodyPr wrap="square" rtlCol="0">
            <a:spAutoFit/>
          </a:bodyPr>
          <a:lstStyle/>
          <a:p>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Propósitos</a:t>
            </a:r>
            <a:endParaRPr lang="es-CO" sz="2800" dirty="0"/>
          </a:p>
        </p:txBody>
      </p:sp>
      <p:sp>
        <p:nvSpPr>
          <p:cNvPr id="12" name="11 CuadroTexto"/>
          <p:cNvSpPr txBox="1"/>
          <p:nvPr/>
        </p:nvSpPr>
        <p:spPr>
          <a:xfrm>
            <a:off x="1763688" y="875868"/>
            <a:ext cx="6480720" cy="338554"/>
          </a:xfrm>
          <a:prstGeom prst="rect">
            <a:avLst/>
          </a:prstGeom>
          <a:noFill/>
        </p:spPr>
        <p:txBody>
          <a:bodyPr wrap="square" rtlCol="0">
            <a:spAutoFit/>
          </a:bodyPr>
          <a:lstStyle/>
          <a:p>
            <a:r>
              <a:rPr lang="es-CO"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Para la sesión Presencial y No presencial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714356"/>
            <a:ext cx="7772400" cy="1470025"/>
          </a:xfrm>
        </p:spPr>
        <p:txBody>
          <a:body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Rec@pitulemos</a:t>
            </a:r>
            <a:endParaRPr lang="es-C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Subtítulo"/>
          <p:cNvSpPr>
            <a:spLocks noGrp="1"/>
          </p:cNvSpPr>
          <p:nvPr>
            <p:ph type="subTitle" idx="1"/>
          </p:nvPr>
        </p:nvSpPr>
        <p:spPr>
          <a:xfrm>
            <a:off x="709571" y="1691308"/>
            <a:ext cx="7488832" cy="576064"/>
          </a:xfrm>
        </p:spPr>
        <p:txBody>
          <a:bodyPr/>
          <a:lstStyle/>
          <a:p>
            <a:r>
              <a:rPr lang="es-CO"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Retroalimentación</a:t>
            </a:r>
            <a:r>
              <a:rPr lang="es-CO" sz="1100" dirty="0">
                <a:solidFill>
                  <a:srgbClr val="002060"/>
                </a:solidFill>
                <a:effectLst>
                  <a:outerShdw blurRad="38100" dist="38100" dir="2700000" algn="tl">
                    <a:srgbClr val="000000">
                      <a:alpha val="43137"/>
                    </a:srgbClr>
                  </a:outerShdw>
                </a:effectLst>
                <a:latin typeface="Maiandra GD" pitchFamily="34" charset="0"/>
                <a:ea typeface="+mj-ea"/>
                <a:cs typeface="+mj-cs"/>
              </a:rPr>
              <a:t>   </a:t>
            </a:r>
            <a:r>
              <a:rPr lang="es-CO"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primera sesión:</a:t>
            </a:r>
          </a:p>
        </p:txBody>
      </p:sp>
      <p:pic>
        <p:nvPicPr>
          <p:cNvPr id="8" name="7 Imagen" descr="colaborativo.jpg"/>
          <p:cNvPicPr>
            <a:picLocks noChangeAspect="1"/>
          </p:cNvPicPr>
          <p:nvPr/>
        </p:nvPicPr>
        <p:blipFill>
          <a:blip r:embed="rId2" cstate="print"/>
          <a:stretch>
            <a:fillRect/>
          </a:stretch>
        </p:blipFill>
        <p:spPr>
          <a:xfrm>
            <a:off x="2714613" y="2357430"/>
            <a:ext cx="3429023" cy="2571768"/>
          </a:xfrm>
          <a:prstGeom prst="rect">
            <a:avLst/>
          </a:prstGeom>
        </p:spPr>
      </p:pic>
    </p:spTree>
    <p:extLst>
      <p:ext uri="{BB962C8B-B14F-4D97-AF65-F5344CB8AC3E}">
        <p14:creationId xmlns:p14="http://schemas.microsoft.com/office/powerpoint/2010/main" xmlns="" val="283656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7772400" cy="1470025"/>
          </a:xfrm>
        </p:spPr>
        <p:txBody>
          <a:body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Rec@pitulemos</a:t>
            </a:r>
            <a:endParaRPr lang="es-C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Subtítulo"/>
          <p:cNvSpPr>
            <a:spLocks noGrp="1"/>
          </p:cNvSpPr>
          <p:nvPr>
            <p:ph type="subTitle" idx="1"/>
          </p:nvPr>
        </p:nvSpPr>
        <p:spPr>
          <a:xfrm>
            <a:off x="683568" y="1340768"/>
            <a:ext cx="7488832" cy="576064"/>
          </a:xfrm>
        </p:spPr>
        <p:txBody>
          <a:bodyPr/>
          <a:lstStyle/>
          <a:p>
            <a:r>
              <a:rPr lang="es-CO"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Retroalimentación</a:t>
            </a:r>
            <a:r>
              <a:rPr lang="es-CO" sz="1100" dirty="0">
                <a:solidFill>
                  <a:srgbClr val="002060"/>
                </a:solidFill>
                <a:effectLst>
                  <a:outerShdw blurRad="38100" dist="38100" dir="2700000" algn="tl">
                    <a:srgbClr val="000000">
                      <a:alpha val="43137"/>
                    </a:srgbClr>
                  </a:outerShdw>
                </a:effectLst>
                <a:latin typeface="Maiandra GD" pitchFamily="34" charset="0"/>
                <a:ea typeface="+mj-ea"/>
                <a:cs typeface="+mj-cs"/>
              </a:rPr>
              <a:t>   </a:t>
            </a:r>
            <a:r>
              <a:rPr lang="es-CO"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rPr>
              <a:t>segunda sesión no presencial:</a:t>
            </a:r>
            <a:endParaRPr lang="es-CO"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a typeface="+mj-ea"/>
              <a:cs typeface="+mj-cs"/>
            </a:endParaRPr>
          </a:p>
        </p:txBody>
      </p:sp>
      <p:sp>
        <p:nvSpPr>
          <p:cNvPr id="5" name="4 CuadroTexto"/>
          <p:cNvSpPr txBox="1"/>
          <p:nvPr/>
        </p:nvSpPr>
        <p:spPr>
          <a:xfrm>
            <a:off x="971600" y="1844824"/>
            <a:ext cx="4727576" cy="4524315"/>
          </a:xfrm>
          <a:prstGeom prst="rect">
            <a:avLst/>
          </a:prstGeom>
          <a:noFill/>
        </p:spPr>
        <p:txBody>
          <a:bodyPr wrap="none" rtlCol="0">
            <a:spAutoFit/>
          </a:bodyPr>
          <a:lstStyle/>
          <a:p>
            <a:pPr>
              <a:buFont typeface="Arial" pitchFamily="34" charset="0"/>
              <a:buChar char="•"/>
            </a:pPr>
            <a:r>
              <a:rPr lang="es-CO" b="1" dirty="0" smtClean="0"/>
              <a:t>Qué es la web 2.0?</a:t>
            </a:r>
          </a:p>
          <a:p>
            <a:pPr>
              <a:buFont typeface="Arial" pitchFamily="34" charset="0"/>
              <a:buChar char="•"/>
            </a:pPr>
            <a:endParaRPr lang="es-CO" b="1" dirty="0" smtClean="0"/>
          </a:p>
          <a:p>
            <a:pPr>
              <a:buFont typeface="Arial" pitchFamily="34" charset="0"/>
              <a:buChar char="•"/>
            </a:pPr>
            <a:r>
              <a:rPr lang="es-CO" b="1" dirty="0" smtClean="0"/>
              <a:t>Herramientas de repositorio</a:t>
            </a:r>
          </a:p>
          <a:p>
            <a:pPr>
              <a:buFont typeface="Arial" pitchFamily="34" charset="0"/>
              <a:buChar char="•"/>
            </a:pPr>
            <a:endParaRPr lang="es-CO" b="1" dirty="0" smtClean="0"/>
          </a:p>
          <a:p>
            <a:pPr>
              <a:buFont typeface="Arial" pitchFamily="34" charset="0"/>
              <a:buChar char="•"/>
            </a:pPr>
            <a:r>
              <a:rPr lang="es-CO" b="1" dirty="0" smtClean="0"/>
              <a:t>Herramientas de integración</a:t>
            </a:r>
          </a:p>
          <a:p>
            <a:pPr>
              <a:buFont typeface="Arial" pitchFamily="34" charset="0"/>
              <a:buChar char="•"/>
            </a:pPr>
            <a:endParaRPr lang="es-CO" dirty="0" smtClean="0"/>
          </a:p>
          <a:p>
            <a:pPr>
              <a:buFont typeface="Arial" pitchFamily="34" charset="0"/>
              <a:buChar char="•"/>
            </a:pPr>
            <a:r>
              <a:rPr lang="es-CO" b="1" dirty="0" smtClean="0"/>
              <a:t>94 aplicaciones Educativas</a:t>
            </a:r>
          </a:p>
          <a:p>
            <a:pPr>
              <a:buFont typeface="Arial" pitchFamily="34" charset="0"/>
              <a:buChar char="•"/>
            </a:pPr>
            <a:endParaRPr lang="es-CO" b="1" dirty="0" smtClean="0"/>
          </a:p>
          <a:p>
            <a:pPr>
              <a:buFont typeface="Arial" pitchFamily="34" charset="0"/>
              <a:buChar char="•"/>
            </a:pPr>
            <a:r>
              <a:rPr lang="es-CO" b="1" dirty="0" smtClean="0"/>
              <a:t>Video: Web 2.0 y Educación</a:t>
            </a:r>
          </a:p>
          <a:p>
            <a:pPr>
              <a:buFont typeface="Arial" pitchFamily="34" charset="0"/>
              <a:buChar char="•"/>
            </a:pPr>
            <a:endParaRPr lang="es-CO" b="1" dirty="0" smtClean="0"/>
          </a:p>
          <a:p>
            <a:pPr>
              <a:buFont typeface="Arial" pitchFamily="34" charset="0"/>
              <a:buChar char="•"/>
            </a:pPr>
            <a:r>
              <a:rPr lang="es-CO" b="1" dirty="0" smtClean="0"/>
              <a:t>La web 2.0 y sus aplicaciones didácticas</a:t>
            </a:r>
          </a:p>
          <a:p>
            <a:pPr>
              <a:buFont typeface="Arial" pitchFamily="34" charset="0"/>
              <a:buChar char="•"/>
            </a:pPr>
            <a:endParaRPr lang="es-CO" b="1" dirty="0" smtClean="0"/>
          </a:p>
          <a:p>
            <a:pPr>
              <a:buFont typeface="Arial" pitchFamily="34" charset="0"/>
              <a:buChar char="•"/>
            </a:pPr>
            <a:endParaRPr lang="es-CO" b="1" dirty="0" smtClean="0"/>
          </a:p>
          <a:p>
            <a:endParaRPr lang="es-CO" b="1" dirty="0" smtClean="0"/>
          </a:p>
          <a:p>
            <a:endParaRPr lang="es-CO" b="1" dirty="0" smtClean="0"/>
          </a:p>
          <a:p>
            <a:endParaRPr lang="es-CO" dirty="0"/>
          </a:p>
        </p:txBody>
      </p:sp>
    </p:spTree>
    <p:extLst>
      <p:ext uri="{BB962C8B-B14F-4D97-AF65-F5344CB8AC3E}">
        <p14:creationId xmlns:p14="http://schemas.microsoft.com/office/powerpoint/2010/main" xmlns="" val="283656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568" y="1270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Estudi@ndo y @prendiendo</a:t>
            </a:r>
            <a:endParaRPr lang="es-CO"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506016" y="1196752"/>
            <a:ext cx="8229600" cy="576064"/>
          </a:xfrm>
        </p:spPr>
        <p:txBody>
          <a:bodyPr/>
          <a:lstStyle/>
          <a:p>
            <a:pPr algn="just"/>
            <a:r>
              <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rPr>
              <a:t>Qué es </a:t>
            </a:r>
            <a:r>
              <a:rPr lang="es-ES_tradnl" dirty="0" smtClean="0">
                <a:solidFill>
                  <a:srgbClr val="002060"/>
                </a:solidFill>
                <a:effectLst>
                  <a:outerShdw blurRad="38100" dist="38100" dir="2700000" algn="tl">
                    <a:srgbClr val="000000">
                      <a:alpha val="43137"/>
                    </a:srgbClr>
                  </a:outerShdw>
                </a:effectLst>
                <a:latin typeface="Maiandra GD" pitchFamily="34" charset="0"/>
                <a:ea typeface="+mj-ea"/>
                <a:cs typeface="+mj-cs"/>
              </a:rPr>
              <a:t>la                ?</a:t>
            </a:r>
            <a:endPar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endParaRPr>
          </a:p>
          <a:p>
            <a:pPr marL="0" indent="0" algn="ctr">
              <a:buNone/>
            </a:pPr>
            <a:r>
              <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rPr>
              <a:t>…..Aquí algunas ideas….</a:t>
            </a:r>
          </a:p>
          <a:p>
            <a:pPr marL="0" indent="0" algn="just">
              <a:buNone/>
            </a:pPr>
            <a:endPar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endParaRPr>
          </a:p>
          <a:p>
            <a:pPr marL="0" indent="0" algn="just">
              <a:buNone/>
            </a:pPr>
            <a:endPar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endParaRPr>
          </a:p>
          <a:p>
            <a:pPr marL="0" indent="0">
              <a:buNone/>
            </a:pPr>
            <a:endParaRPr lang="es-CO" dirty="0">
              <a:solidFill>
                <a:srgbClr val="002060"/>
              </a:solidFill>
              <a:effectLst>
                <a:outerShdw blurRad="38100" dist="38100" dir="2700000" algn="tl">
                  <a:srgbClr val="000000">
                    <a:alpha val="43137"/>
                  </a:srgbClr>
                </a:outerShdw>
              </a:effectLst>
              <a:latin typeface="Maiandra GD" pitchFamily="34" charset="0"/>
              <a:ea typeface="+mj-ea"/>
              <a:cs typeface="+mj-cs"/>
              <a:hlinkClick r:id="rId2"/>
            </a:endParaRPr>
          </a:p>
          <a:p>
            <a:endParaRPr lang="es-ES_tradnl" dirty="0">
              <a:solidFill>
                <a:srgbClr val="002060"/>
              </a:solidFill>
              <a:effectLst>
                <a:outerShdw blurRad="38100" dist="38100" dir="2700000" algn="tl">
                  <a:srgbClr val="000000">
                    <a:alpha val="43137"/>
                  </a:srgbClr>
                </a:outerShdw>
              </a:effectLst>
              <a:latin typeface="Maiandra GD" pitchFamily="34" charset="0"/>
              <a:ea typeface="+mj-ea"/>
              <a:cs typeface="+mj-cs"/>
            </a:endParaRPr>
          </a:p>
          <a:p>
            <a:endParaRPr lang="es-CO" dirty="0">
              <a:solidFill>
                <a:srgbClr val="002060"/>
              </a:solidFill>
              <a:effectLst>
                <a:outerShdw blurRad="38100" dist="38100" dir="2700000" algn="tl">
                  <a:srgbClr val="000000">
                    <a:alpha val="43137"/>
                  </a:srgbClr>
                </a:outerShdw>
              </a:effectLst>
              <a:latin typeface="Maiandra GD" pitchFamily="34" charset="0"/>
              <a:ea typeface="+mj-ea"/>
              <a:cs typeface="+mj-cs"/>
            </a:endParaRPr>
          </a:p>
        </p:txBody>
      </p:sp>
      <p:sp>
        <p:nvSpPr>
          <p:cNvPr id="11" name="10 CuadroTexto"/>
          <p:cNvSpPr txBox="1"/>
          <p:nvPr/>
        </p:nvSpPr>
        <p:spPr>
          <a:xfrm>
            <a:off x="899592" y="2418056"/>
            <a:ext cx="7899052" cy="4468916"/>
          </a:xfrm>
          <a:prstGeom prst="rect">
            <a:avLst/>
          </a:prstGeom>
          <a:noFill/>
        </p:spPr>
        <p:txBody>
          <a:bodyPr wrap="square" rtlCol="0">
            <a:spAutoFit/>
          </a:bodyPr>
          <a:lstStyle/>
          <a:p>
            <a:pPr marL="285750" indent="-285750" algn="just">
              <a:spcBef>
                <a:spcPct val="20000"/>
              </a:spcBef>
              <a:buFont typeface="Wingdings" pitchFamily="2" charset="2"/>
              <a:buChar char="ü"/>
            </a:pPr>
            <a:r>
              <a:rPr lang="es-CO" dirty="0">
                <a:solidFill>
                  <a:srgbClr val="002060"/>
                </a:solidFill>
                <a:latin typeface="Maiandra GD" pitchFamily="34" charset="0"/>
                <a:ea typeface="+mj-ea"/>
                <a:cs typeface="+mj-cs"/>
              </a:rPr>
              <a:t>La web 2.0 se puede definir como un conjunto de aplicaciones y herramientas,  que permiten marcar una nueva tendencia en cuanto al uso de los diferentes  servicios que se ofrecen en la red.</a:t>
            </a:r>
          </a:p>
          <a:p>
            <a:pPr marL="285750" indent="-285750" algn="just">
              <a:spcBef>
                <a:spcPct val="20000"/>
              </a:spcBef>
              <a:buFont typeface="Wingdings" pitchFamily="2" charset="2"/>
              <a:buChar char="ü"/>
            </a:pPr>
            <a:endParaRPr lang="es-CO" dirty="0">
              <a:solidFill>
                <a:srgbClr val="002060"/>
              </a:solidFill>
              <a:latin typeface="Maiandra GD" pitchFamily="34" charset="0"/>
              <a:ea typeface="+mj-ea"/>
              <a:cs typeface="+mj-cs"/>
            </a:endParaRPr>
          </a:p>
          <a:p>
            <a:pPr marL="285750" indent="-285750" algn="just">
              <a:spcBef>
                <a:spcPct val="20000"/>
              </a:spcBef>
              <a:buFont typeface="Wingdings" pitchFamily="2" charset="2"/>
              <a:buChar char="ü"/>
            </a:pPr>
            <a:r>
              <a:rPr lang="es-CO" dirty="0">
                <a:solidFill>
                  <a:srgbClr val="002060"/>
                </a:solidFill>
                <a:latin typeface="Maiandra GD" pitchFamily="34" charset="0"/>
                <a:ea typeface="+mj-ea"/>
                <a:cs typeface="+mj-cs"/>
              </a:rPr>
              <a:t> La web 2.0 es una tendencia para abordar y usar la Información:  Se puede compartir, subir archivos a la red, escribir, Reescribir la información (editar), escuchar y hablar (participar en video o teleconferencias  y formar parte de redes sociales . Es una Web social. </a:t>
            </a:r>
          </a:p>
          <a:p>
            <a:pPr marL="285750" indent="-285750" algn="just">
              <a:spcBef>
                <a:spcPct val="20000"/>
              </a:spcBef>
              <a:buFont typeface="Wingdings" pitchFamily="2" charset="2"/>
              <a:buChar char="ü"/>
            </a:pPr>
            <a:endParaRPr lang="es-CO" dirty="0">
              <a:solidFill>
                <a:srgbClr val="002060"/>
              </a:solidFill>
              <a:latin typeface="Maiandra GD" pitchFamily="34" charset="0"/>
              <a:ea typeface="+mj-ea"/>
              <a:cs typeface="+mj-cs"/>
            </a:endParaRPr>
          </a:p>
          <a:p>
            <a:pPr marL="285750" indent="-285750" algn="just">
              <a:spcBef>
                <a:spcPct val="20000"/>
              </a:spcBef>
              <a:buFont typeface="Wingdings" pitchFamily="2" charset="2"/>
              <a:buChar char="ü"/>
            </a:pPr>
            <a:r>
              <a:rPr lang="es-CO" dirty="0">
                <a:solidFill>
                  <a:srgbClr val="002060"/>
                </a:solidFill>
                <a:latin typeface="Maiandra GD" pitchFamily="34" charset="0"/>
                <a:ea typeface="+mj-ea"/>
                <a:cs typeface="+mj-cs"/>
              </a:rPr>
              <a:t>La web 2.0 modificó la forma como interactúan los usuarios: comparten, crean, modifican, colaboran y crean </a:t>
            </a:r>
            <a:r>
              <a:rPr lang="es-CO" dirty="0" smtClean="0"/>
              <a:t>c</a:t>
            </a:r>
            <a:r>
              <a:rPr lang="es-CO" dirty="0">
                <a:solidFill>
                  <a:srgbClr val="002060"/>
                </a:solidFill>
                <a:latin typeface="Maiandra GD" pitchFamily="34" charset="0"/>
                <a:ea typeface="+mj-ea"/>
                <a:cs typeface="+mj-cs"/>
              </a:rPr>
              <a:t>onocimiento</a:t>
            </a:r>
            <a:r>
              <a:rPr lang="es-CO" dirty="0" smtClean="0"/>
              <a:t>.</a:t>
            </a:r>
            <a:endParaRPr lang="es-CO" b="1" dirty="0"/>
          </a:p>
          <a:p>
            <a:pPr algn="just" fontAlgn="t"/>
            <a:endParaRPr lang="es-CO" b="1" dirty="0" smtClean="0"/>
          </a:p>
          <a:p>
            <a:pPr marL="285750" indent="-285750" algn="just" fontAlgn="t">
              <a:buFont typeface="Wingdings" pitchFamily="2" charset="2"/>
              <a:buChar char="ü"/>
            </a:pPr>
            <a:endParaRPr lang="es-CO" dirty="0" smtClean="0"/>
          </a:p>
          <a:p>
            <a:pPr fontAlgn="t"/>
            <a:r>
              <a:rPr lang="es-CO" dirty="0" smtClean="0"/>
              <a:t>.</a:t>
            </a:r>
            <a:endParaRPr lang="es-CO" dirty="0"/>
          </a:p>
          <a:p>
            <a:endParaRPr lang="es-CO" dirty="0"/>
          </a:p>
        </p:txBody>
      </p:sp>
      <p:pic>
        <p:nvPicPr>
          <p:cNvPr id="8196" name="Picture 4" descr="http://4.bp.blogspot.com/-lG-cJ7proOg/UQGDyKPq-jI/AAAAAAAAAcQ/LSYd4aEV9MM/s1600/web20logo.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43175" y="785794"/>
            <a:ext cx="1806900" cy="935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2893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412776"/>
            <a:ext cx="8229600" cy="4525963"/>
          </a:xfrm>
        </p:spPr>
        <p:txBody>
          <a:bodyPr/>
          <a:lstStyle/>
          <a:p>
            <a:pPr marL="0" indent="0">
              <a:buNone/>
            </a:pPr>
            <a:r>
              <a:rPr lang="es-CO" sz="2800" dirty="0">
                <a:solidFill>
                  <a:srgbClr val="002060"/>
                </a:solidFill>
                <a:effectLst>
                  <a:outerShdw blurRad="38100" dist="38100" dir="2700000" algn="tl">
                    <a:srgbClr val="000000">
                      <a:alpha val="43137"/>
                    </a:srgbClr>
                  </a:outerShdw>
                </a:effectLst>
                <a:latin typeface="Maiandra GD" pitchFamily="34" charset="0"/>
                <a:ea typeface="+mj-ea"/>
                <a:cs typeface="+mj-cs"/>
              </a:rPr>
              <a:t>Clasificación de las herramientas </a:t>
            </a:r>
          </a:p>
          <a:p>
            <a:pPr marL="0" indent="0">
              <a:buNone/>
            </a:pPr>
            <a:endParaRPr lang="es-CO" sz="1600" b="1" dirty="0" smtClean="0">
              <a:solidFill>
                <a:srgbClr val="FF0000"/>
              </a:solidFill>
              <a:latin typeface="Arial" charset="0"/>
            </a:endParaRPr>
          </a:p>
          <a:p>
            <a:pPr>
              <a:buFont typeface="Wingdings" pitchFamily="2" charset="2"/>
              <a:buChar char="ü"/>
            </a:pPr>
            <a:r>
              <a:rPr lang="es-CO" sz="2800" dirty="0">
                <a:solidFill>
                  <a:srgbClr val="002060"/>
                </a:solidFill>
                <a:effectLst>
                  <a:outerShdw blurRad="38100" dist="38100" dir="2700000" algn="tl">
                    <a:srgbClr val="000000">
                      <a:alpha val="43137"/>
                    </a:srgbClr>
                  </a:outerShdw>
                </a:effectLst>
                <a:latin typeface="Maiandra GD" pitchFamily="34" charset="0"/>
                <a:ea typeface="+mj-ea"/>
                <a:cs typeface="+mj-cs"/>
              </a:rPr>
              <a:t>Herramientas de repositorio</a:t>
            </a:r>
            <a:r>
              <a:rPr lang="es-CO" sz="2000" b="1" dirty="0">
                <a:solidFill>
                  <a:srgbClr val="FF0000"/>
                </a:solidFill>
                <a:latin typeface="Maiandra GD" pitchFamily="34" charset="0"/>
                <a:ea typeface="Calibri" pitchFamily="34" charset="0"/>
                <a:cs typeface="Times New Roman" pitchFamily="18" charset="0"/>
              </a:rPr>
              <a:t>.</a:t>
            </a:r>
          </a:p>
          <a:p>
            <a:pPr marL="0" indent="0">
              <a:buNone/>
            </a:pPr>
            <a:endParaRPr lang="es-CO" sz="1600" b="1" dirty="0" smtClean="0">
              <a:solidFill>
                <a:srgbClr val="FF0000"/>
              </a:solidFill>
              <a:latin typeface="Arial" charset="0"/>
            </a:endParaRPr>
          </a:p>
          <a:p>
            <a:pPr marL="0" indent="0" algn="just">
              <a:buNone/>
            </a:pPr>
            <a:r>
              <a:rPr lang="es-CO" sz="2000" dirty="0">
                <a:latin typeface="Maiandra GD" pitchFamily="34" charset="0"/>
                <a:ea typeface="Calibri" pitchFamily="34" charset="0"/>
                <a:cs typeface="Times New Roman" pitchFamily="18" charset="0"/>
              </a:rPr>
              <a:t>Permiten almacenar recursos en Internet, compartirlos y Etiquetarlos</a:t>
            </a:r>
          </a:p>
          <a:p>
            <a:pPr marL="0" indent="0" algn="just">
              <a:buNone/>
            </a:pPr>
            <a:r>
              <a:rPr lang="es-CO" sz="2000" dirty="0">
                <a:latin typeface="Maiandra GD" pitchFamily="34" charset="0"/>
                <a:ea typeface="Calibri" pitchFamily="34" charset="0"/>
                <a:cs typeface="Times New Roman" pitchFamily="18" charset="0"/>
              </a:rPr>
              <a:t>Vídeos: </a:t>
            </a:r>
            <a:r>
              <a:rPr lang="es-CO" sz="2000" dirty="0" err="1">
                <a:latin typeface="Maiandra GD" pitchFamily="34" charset="0"/>
                <a:ea typeface="Calibri" pitchFamily="34" charset="0"/>
                <a:cs typeface="Times New Roman" pitchFamily="18" charset="0"/>
                <a:hlinkClick r:id="rId2"/>
              </a:rPr>
              <a:t>Youtube</a:t>
            </a:r>
            <a:r>
              <a:rPr lang="es-CO" sz="2000" dirty="0">
                <a:latin typeface="Maiandra GD" pitchFamily="34" charset="0"/>
                <a:ea typeface="Calibri" pitchFamily="34" charset="0"/>
                <a:cs typeface="Times New Roman" pitchFamily="18" charset="0"/>
              </a:rPr>
              <a:t>, </a:t>
            </a:r>
            <a:r>
              <a:rPr lang="es-CO" sz="2000" dirty="0">
                <a:latin typeface="Maiandra GD" pitchFamily="34" charset="0"/>
                <a:ea typeface="Calibri" pitchFamily="34" charset="0"/>
                <a:cs typeface="Times New Roman" pitchFamily="18" charset="0"/>
                <a:hlinkClick r:id="rId3"/>
              </a:rPr>
              <a:t>Google vídeo</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4"/>
              </a:rPr>
              <a:t>vimeo</a:t>
            </a:r>
            <a:r>
              <a:rPr lang="es-CO" sz="2000" dirty="0">
                <a:latin typeface="Maiandra GD" pitchFamily="34" charset="0"/>
                <a:ea typeface="Calibri" pitchFamily="34" charset="0"/>
                <a:cs typeface="Times New Roman" pitchFamily="18" charset="0"/>
              </a:rPr>
              <a:t>, </a:t>
            </a:r>
          </a:p>
          <a:p>
            <a:pPr marL="0" indent="0" algn="just">
              <a:buNone/>
            </a:pPr>
            <a:r>
              <a:rPr lang="es-CO" sz="2000" dirty="0">
                <a:latin typeface="Maiandra GD" pitchFamily="34" charset="0"/>
                <a:ea typeface="Calibri" pitchFamily="34" charset="0"/>
                <a:cs typeface="Times New Roman" pitchFamily="18" charset="0"/>
              </a:rPr>
              <a:t>Presentaciones: </a:t>
            </a:r>
            <a:r>
              <a:rPr lang="es-CO" sz="2000" dirty="0" err="1">
                <a:latin typeface="Maiandra GD" pitchFamily="34" charset="0"/>
                <a:ea typeface="Calibri" pitchFamily="34" charset="0"/>
                <a:cs typeface="Times New Roman" pitchFamily="18" charset="0"/>
                <a:hlinkClick r:id="rId5"/>
              </a:rPr>
              <a:t>slideshare</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5"/>
              </a:rPr>
              <a:t>slide</a:t>
            </a:r>
            <a:r>
              <a:rPr lang="es-CO" sz="2000" dirty="0">
                <a:latin typeface="Maiandra GD" pitchFamily="34" charset="0"/>
                <a:ea typeface="Calibri" pitchFamily="34" charset="0"/>
                <a:cs typeface="Times New Roman" pitchFamily="18" charset="0"/>
              </a:rPr>
              <a:t>, </a:t>
            </a:r>
          </a:p>
          <a:p>
            <a:pPr marL="0" indent="0" algn="just">
              <a:buNone/>
            </a:pPr>
            <a:r>
              <a:rPr lang="es-CO" sz="2000" dirty="0">
                <a:latin typeface="Maiandra GD" pitchFamily="34" charset="0"/>
                <a:ea typeface="Calibri" pitchFamily="34" charset="0"/>
                <a:cs typeface="Times New Roman" pitchFamily="18" charset="0"/>
              </a:rPr>
              <a:t>Imágenes: </a:t>
            </a:r>
            <a:r>
              <a:rPr lang="es-CO" sz="2000" dirty="0" err="1">
                <a:latin typeface="Maiandra GD" pitchFamily="34" charset="0"/>
                <a:ea typeface="Calibri" pitchFamily="34" charset="0"/>
                <a:cs typeface="Times New Roman" pitchFamily="18" charset="0"/>
                <a:hlinkClick r:id="rId6"/>
              </a:rPr>
              <a:t>flickr</a:t>
            </a:r>
            <a:endParaRPr lang="es-CO" sz="2000" dirty="0">
              <a:latin typeface="Maiandra GD" pitchFamily="34" charset="0"/>
              <a:ea typeface="Calibri" pitchFamily="34" charset="0"/>
              <a:cs typeface="Times New Roman" pitchFamily="18" charset="0"/>
            </a:endParaRPr>
          </a:p>
          <a:p>
            <a:pPr marL="0" indent="0" algn="just">
              <a:buNone/>
            </a:pPr>
            <a:r>
              <a:rPr lang="es-CO" sz="2000" dirty="0">
                <a:latin typeface="Maiandra GD" pitchFamily="34" charset="0"/>
                <a:ea typeface="Calibri" pitchFamily="34" charset="0"/>
                <a:cs typeface="Times New Roman" pitchFamily="18" charset="0"/>
              </a:rPr>
              <a:t>Documentos: </a:t>
            </a:r>
            <a:r>
              <a:rPr lang="es-CO" sz="2000" dirty="0" err="1">
                <a:latin typeface="Maiandra GD" pitchFamily="34" charset="0"/>
                <a:ea typeface="Calibri" pitchFamily="34" charset="0"/>
                <a:cs typeface="Times New Roman" pitchFamily="18" charset="0"/>
                <a:hlinkClick r:id="rId7"/>
              </a:rPr>
              <a:t>scribd</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rPr>
              <a:t>Calameo</a:t>
            </a:r>
            <a:endParaRPr lang="es-CO" sz="2000" dirty="0">
              <a:latin typeface="Maiandra GD" pitchFamily="34" charset="0"/>
              <a:ea typeface="Calibri" pitchFamily="34" charset="0"/>
              <a:cs typeface="Times New Roman" pitchFamily="18" charset="0"/>
            </a:endParaRPr>
          </a:p>
          <a:p>
            <a:pPr marL="0" indent="0">
              <a:buNone/>
            </a:pPr>
            <a:r>
              <a:rPr lang="es-CO" sz="2000" dirty="0">
                <a:latin typeface="Maiandra GD" pitchFamily="34" charset="0"/>
                <a:ea typeface="Calibri" pitchFamily="34" charset="0"/>
                <a:cs typeface="Times New Roman" pitchFamily="18" charset="0"/>
              </a:rPr>
              <a:t>Sonidos (</a:t>
            </a:r>
            <a:r>
              <a:rPr lang="es-CO" sz="2000" dirty="0" err="1">
                <a:latin typeface="Maiandra GD" pitchFamily="34" charset="0"/>
                <a:ea typeface="Calibri" pitchFamily="34" charset="0"/>
                <a:cs typeface="Times New Roman" pitchFamily="18" charset="0"/>
              </a:rPr>
              <a:t>podcast</a:t>
            </a:r>
            <a:r>
              <a:rPr lang="es-CO" sz="2000" dirty="0">
                <a:latin typeface="Maiandra GD" pitchFamily="34" charset="0"/>
                <a:ea typeface="Calibri" pitchFamily="34" charset="0"/>
                <a:cs typeface="Times New Roman" pitchFamily="18" charset="0"/>
              </a:rPr>
              <a:t>): </a:t>
            </a:r>
            <a:r>
              <a:rPr lang="es-CO" sz="2000" dirty="0">
                <a:latin typeface="Maiandra GD" pitchFamily="34" charset="0"/>
                <a:ea typeface="Calibri" pitchFamily="34" charset="0"/>
                <a:cs typeface="Times New Roman" pitchFamily="18" charset="0"/>
                <a:hlinkClick r:id="rId8"/>
              </a:rPr>
              <a:t>freesound.org</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9"/>
              </a:rPr>
              <a:t>FindSounds</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10"/>
              </a:rPr>
              <a:t>SoundCloud</a:t>
            </a:r>
            <a:endParaRPr lang="es-CO" sz="2000" dirty="0">
              <a:latin typeface="Maiandra GD" pitchFamily="34" charset="0"/>
              <a:ea typeface="Calibri" pitchFamily="34" charset="0"/>
              <a:cs typeface="Times New Roman" pitchFamily="18" charset="0"/>
            </a:endParaRPr>
          </a:p>
          <a:p>
            <a:pPr marL="0" indent="0">
              <a:buNone/>
            </a:pPr>
            <a:r>
              <a:rPr lang="es-CO" sz="2000" dirty="0">
                <a:latin typeface="Maiandra GD" pitchFamily="34" charset="0"/>
                <a:ea typeface="Calibri" pitchFamily="34" charset="0"/>
                <a:cs typeface="Times New Roman" pitchFamily="18" charset="0"/>
              </a:rPr>
              <a:t/>
            </a:r>
            <a:br>
              <a:rPr lang="es-CO" sz="2000" dirty="0">
                <a:latin typeface="Maiandra GD" pitchFamily="34" charset="0"/>
                <a:ea typeface="Calibri" pitchFamily="34" charset="0"/>
                <a:cs typeface="Times New Roman" pitchFamily="18" charset="0"/>
              </a:rPr>
            </a:br>
            <a:endParaRPr lang="es-CO" sz="2000" dirty="0">
              <a:latin typeface="Maiandra GD" pitchFamily="34" charset="0"/>
              <a:ea typeface="Calibri" pitchFamily="34" charset="0"/>
              <a:cs typeface="Times New Roman" pitchFamily="18" charset="0"/>
            </a:endParaRPr>
          </a:p>
        </p:txBody>
      </p:sp>
      <p:pic>
        <p:nvPicPr>
          <p:cNvPr id="9218" name="Picture 2"/>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3516" b="97266" l="4688" r="99219"/>
                    </a14:imgEffect>
                  </a14:imgLayer>
                </a14:imgProps>
              </a:ext>
              <a:ext uri="{28A0092B-C50C-407E-A947-70E740481C1C}">
                <a14:useLocalDpi xmlns:a14="http://schemas.microsoft.com/office/drawing/2010/main" xmlns="" val="0"/>
              </a:ext>
            </a:extLst>
          </a:blip>
          <a:srcRect/>
          <a:stretch>
            <a:fillRect/>
          </a:stretch>
        </p:blipFill>
        <p:spPr bwMode="auto">
          <a:xfrm>
            <a:off x="5814082" y="1123604"/>
            <a:ext cx="1090950" cy="1090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1 Título"/>
          <p:cNvSpPr>
            <a:spLocks noGrp="1"/>
          </p:cNvSpPr>
          <p:nvPr>
            <p:ph type="title"/>
          </p:nvPr>
        </p:nvSpPr>
        <p:spPr>
          <a:xfrm>
            <a:off x="-540568" y="1270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Estudi@ndo y @prendiendo</a:t>
            </a:r>
            <a:endParaRPr lang="es-CO"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Tree>
    <p:extLst>
      <p:ext uri="{BB962C8B-B14F-4D97-AF65-F5344CB8AC3E}">
        <p14:creationId xmlns:p14="http://schemas.microsoft.com/office/powerpoint/2010/main" xmlns="" val="3582165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708920"/>
            <a:ext cx="7772400" cy="1470025"/>
          </a:xfrm>
        </p:spPr>
        <p:txBody>
          <a:bodyPr/>
          <a:lstStyle/>
          <a:p>
            <a:pPr algn="l"/>
            <a:r>
              <a:rPr lang="es-CO" sz="2000" b="1" dirty="0" smtClean="0">
                <a:solidFill>
                  <a:srgbClr val="FF0000"/>
                </a:solidFill>
                <a:latin typeface="Arial" charset="0"/>
                <a:ea typeface="+mn-ea"/>
                <a:cs typeface="+mn-cs"/>
              </a:rPr>
              <a:t/>
            </a:r>
            <a:br>
              <a:rPr lang="es-CO" sz="2000" b="1" dirty="0" smtClean="0">
                <a:solidFill>
                  <a:srgbClr val="FF0000"/>
                </a:solidFill>
                <a:latin typeface="Arial" charset="0"/>
                <a:ea typeface="+mn-ea"/>
                <a:cs typeface="+mn-cs"/>
              </a:rPr>
            </a:br>
            <a:r>
              <a:rPr lang="es-CO" sz="2000" b="1" dirty="0" smtClean="0">
                <a:solidFill>
                  <a:srgbClr val="FF0000"/>
                </a:solidFill>
                <a:latin typeface="Arial" charset="0"/>
                <a:ea typeface="+mn-ea"/>
                <a:cs typeface="+mn-cs"/>
              </a:rPr>
              <a:t/>
            </a:r>
            <a:br>
              <a:rPr lang="es-CO" sz="2000" b="1" dirty="0" smtClean="0">
                <a:solidFill>
                  <a:srgbClr val="FF0000"/>
                </a:solidFill>
                <a:latin typeface="Arial" charset="0"/>
                <a:ea typeface="+mn-ea"/>
                <a:cs typeface="+mn-cs"/>
              </a:rPr>
            </a:br>
            <a:r>
              <a:rPr lang="es-CO" sz="2800" dirty="0" smtClean="0">
                <a:solidFill>
                  <a:srgbClr val="002060"/>
                </a:solidFill>
                <a:effectLst>
                  <a:outerShdw blurRad="38100" dist="38100" dir="2700000" algn="tl">
                    <a:srgbClr val="000000">
                      <a:alpha val="43137"/>
                    </a:srgbClr>
                  </a:outerShdw>
                </a:effectLst>
                <a:latin typeface="Maiandra GD" pitchFamily="34" charset="0"/>
              </a:rPr>
              <a:t>Herramientas </a:t>
            </a:r>
            <a:r>
              <a:rPr lang="es-CO" sz="2800" dirty="0">
                <a:solidFill>
                  <a:srgbClr val="002060"/>
                </a:solidFill>
                <a:effectLst>
                  <a:outerShdw blurRad="38100" dist="38100" dir="2700000" algn="tl">
                    <a:srgbClr val="000000">
                      <a:alpha val="43137"/>
                    </a:srgbClr>
                  </a:outerShdw>
                </a:effectLst>
                <a:latin typeface="Maiandra GD" pitchFamily="34" charset="0"/>
              </a:rPr>
              <a:t>de integración</a:t>
            </a:r>
            <a:r>
              <a:rPr lang="es-CO" sz="2000" dirty="0">
                <a:latin typeface="Arial" charset="0"/>
                <a:ea typeface="+mn-ea"/>
                <a:cs typeface="+mn-cs"/>
              </a:rPr>
              <a:t/>
            </a:r>
            <a:br>
              <a:rPr lang="es-CO" sz="2000" dirty="0">
                <a:latin typeface="Arial" charset="0"/>
                <a:ea typeface="+mn-ea"/>
                <a:cs typeface="+mn-cs"/>
              </a:rPr>
            </a:br>
            <a:r>
              <a:rPr lang="es-CO" sz="2000" dirty="0">
                <a:latin typeface="Arial" charset="0"/>
                <a:ea typeface="+mn-ea"/>
                <a:cs typeface="+mn-cs"/>
              </a:rPr>
              <a:t/>
            </a:r>
            <a:br>
              <a:rPr lang="es-CO" sz="2000" dirty="0">
                <a:latin typeface="Arial" charset="0"/>
                <a:ea typeface="+mn-ea"/>
                <a:cs typeface="+mn-cs"/>
              </a:rPr>
            </a:br>
            <a:r>
              <a:rPr lang="es-CO" sz="2000" dirty="0">
                <a:latin typeface="Maiandra GD" pitchFamily="34" charset="0"/>
                <a:ea typeface="Calibri" pitchFamily="34" charset="0"/>
                <a:cs typeface="Times New Roman" pitchFamily="18" charset="0"/>
              </a:rPr>
              <a:t>Se trata de herramientas que permiten crear sitios web completos.. Permiten incrustar  o (EMBED) todo tipo de contenidos procedentes de repositorios o creados con herramientas de producción.</a:t>
            </a:r>
            <a:br>
              <a:rPr lang="es-CO" sz="2000" dirty="0">
                <a:latin typeface="Maiandra GD" pitchFamily="34" charset="0"/>
                <a:ea typeface="Calibri" pitchFamily="34" charset="0"/>
                <a:cs typeface="Times New Roman" pitchFamily="18" charset="0"/>
              </a:rPr>
            </a:br>
            <a:r>
              <a:rPr lang="es-CO" sz="2000" dirty="0">
                <a:latin typeface="Maiandra GD" pitchFamily="34" charset="0"/>
                <a:ea typeface="Calibri" pitchFamily="34" charset="0"/>
                <a:cs typeface="Times New Roman" pitchFamily="18" charset="0"/>
              </a:rPr>
              <a:t/>
            </a:r>
            <a:br>
              <a:rPr lang="es-CO" sz="2000" dirty="0">
                <a:latin typeface="Maiandra GD" pitchFamily="34" charset="0"/>
                <a:ea typeface="Calibri" pitchFamily="34" charset="0"/>
                <a:cs typeface="Times New Roman" pitchFamily="18" charset="0"/>
              </a:rPr>
            </a:br>
            <a:r>
              <a:rPr lang="es-CO" sz="2000" dirty="0">
                <a:latin typeface="Maiandra GD" pitchFamily="34" charset="0"/>
                <a:ea typeface="Calibri" pitchFamily="34" charset="0"/>
                <a:cs typeface="Times New Roman" pitchFamily="18" charset="0"/>
              </a:rPr>
              <a:t>Blogs: </a:t>
            </a:r>
            <a:r>
              <a:rPr lang="es-CO" sz="2000" dirty="0" err="1">
                <a:latin typeface="Maiandra GD" pitchFamily="34" charset="0"/>
                <a:ea typeface="Calibri" pitchFamily="34" charset="0"/>
                <a:cs typeface="Times New Roman" pitchFamily="18" charset="0"/>
                <a:hlinkClick r:id="rId2"/>
              </a:rPr>
              <a:t>blogger</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3"/>
              </a:rPr>
              <a:t>wordpress</a:t>
            </a:r>
            <a:r>
              <a:rPr lang="es-CO" sz="2000" dirty="0">
                <a:latin typeface="Maiandra GD" pitchFamily="34" charset="0"/>
                <a:ea typeface="Calibri" pitchFamily="34" charset="0"/>
                <a:cs typeface="Times New Roman" pitchFamily="18" charset="0"/>
              </a:rPr>
              <a:t>, etc.</a:t>
            </a:r>
            <a:br>
              <a:rPr lang="es-CO" sz="2000" dirty="0">
                <a:latin typeface="Maiandra GD" pitchFamily="34" charset="0"/>
                <a:ea typeface="Calibri" pitchFamily="34" charset="0"/>
                <a:cs typeface="Times New Roman" pitchFamily="18" charset="0"/>
              </a:rPr>
            </a:br>
            <a:r>
              <a:rPr lang="es-CO" sz="2000" dirty="0">
                <a:latin typeface="Maiandra GD" pitchFamily="34" charset="0"/>
                <a:ea typeface="Calibri" pitchFamily="34" charset="0"/>
                <a:cs typeface="Times New Roman" pitchFamily="18" charset="0"/>
              </a:rPr>
              <a:t>Wikis: </a:t>
            </a:r>
            <a:r>
              <a:rPr lang="es-CO" sz="2000" dirty="0" err="1">
                <a:latin typeface="Maiandra GD" pitchFamily="34" charset="0"/>
                <a:ea typeface="Calibri" pitchFamily="34" charset="0"/>
                <a:cs typeface="Times New Roman" pitchFamily="18" charset="0"/>
                <a:hlinkClick r:id="rId4"/>
              </a:rPr>
              <a:t>wikispaces</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5"/>
              </a:rPr>
              <a:t>wikia</a:t>
            </a:r>
            <a:r>
              <a:rPr lang="es-CO" sz="2000" dirty="0">
                <a:latin typeface="Maiandra GD" pitchFamily="34" charset="0"/>
                <a:ea typeface="Calibri" pitchFamily="34" charset="0"/>
                <a:cs typeface="Times New Roman" pitchFamily="18" charset="0"/>
              </a:rPr>
              <a:t>, etc.</a:t>
            </a:r>
            <a:br>
              <a:rPr lang="es-CO" sz="2000" dirty="0">
                <a:latin typeface="Maiandra GD" pitchFamily="34" charset="0"/>
                <a:ea typeface="Calibri" pitchFamily="34" charset="0"/>
                <a:cs typeface="Times New Roman" pitchFamily="18" charset="0"/>
              </a:rPr>
            </a:br>
            <a:r>
              <a:rPr lang="es-CO" sz="2000" dirty="0">
                <a:latin typeface="Maiandra GD" pitchFamily="34" charset="0"/>
                <a:ea typeface="Calibri" pitchFamily="34" charset="0"/>
                <a:cs typeface="Times New Roman" pitchFamily="18" charset="0"/>
              </a:rPr>
              <a:t>Sitios web: </a:t>
            </a:r>
            <a:r>
              <a:rPr lang="es-CO" sz="2000" dirty="0" err="1">
                <a:latin typeface="Maiandra GD" pitchFamily="34" charset="0"/>
                <a:ea typeface="Calibri" pitchFamily="34" charset="0"/>
                <a:cs typeface="Times New Roman" pitchFamily="18" charset="0"/>
                <a:hlinkClick r:id="rId6"/>
              </a:rPr>
              <a:t>weebly</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7"/>
              </a:rPr>
              <a:t>google</a:t>
            </a:r>
            <a:r>
              <a:rPr lang="es-CO" sz="2000" dirty="0">
                <a:latin typeface="Maiandra GD" pitchFamily="34" charset="0"/>
                <a:ea typeface="Calibri" pitchFamily="34" charset="0"/>
                <a:cs typeface="Times New Roman" pitchFamily="18" charset="0"/>
                <a:hlinkClick r:id="rId7"/>
              </a:rPr>
              <a:t> </a:t>
            </a:r>
            <a:r>
              <a:rPr lang="es-CO" sz="2000" dirty="0" err="1">
                <a:latin typeface="Maiandra GD" pitchFamily="34" charset="0"/>
                <a:ea typeface="Calibri" pitchFamily="34" charset="0"/>
                <a:cs typeface="Times New Roman" pitchFamily="18" charset="0"/>
                <a:hlinkClick r:id="rId7"/>
              </a:rPr>
              <a:t>sites</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8"/>
              </a:rPr>
              <a:t>moonfruit</a:t>
            </a:r>
            <a:r>
              <a:rPr lang="es-CO" sz="2000" dirty="0">
                <a:latin typeface="Maiandra GD" pitchFamily="34" charset="0"/>
                <a:ea typeface="Calibri" pitchFamily="34" charset="0"/>
                <a:cs typeface="Times New Roman" pitchFamily="18" charset="0"/>
              </a:rPr>
              <a:t>, </a:t>
            </a:r>
            <a:r>
              <a:rPr lang="es-CO" sz="2000" dirty="0" err="1">
                <a:latin typeface="Maiandra GD" pitchFamily="34" charset="0"/>
                <a:ea typeface="Calibri" pitchFamily="34" charset="0"/>
                <a:cs typeface="Times New Roman" pitchFamily="18" charset="0"/>
                <a:hlinkClick r:id="rId9"/>
              </a:rPr>
              <a:t>wix</a:t>
            </a:r>
            <a:r>
              <a:rPr lang="es-CO" sz="2000" dirty="0">
                <a:latin typeface="Maiandra GD" pitchFamily="34" charset="0"/>
                <a:ea typeface="Calibri" pitchFamily="34" charset="0"/>
                <a:cs typeface="Times New Roman" pitchFamily="18" charset="0"/>
              </a:rPr>
              <a:t>, etc.</a:t>
            </a:r>
            <a:br>
              <a:rPr lang="es-CO" sz="2000" dirty="0">
                <a:latin typeface="Maiandra GD" pitchFamily="34" charset="0"/>
                <a:ea typeface="Calibri" pitchFamily="34" charset="0"/>
                <a:cs typeface="Times New Roman" pitchFamily="18" charset="0"/>
              </a:rPr>
            </a:br>
            <a:r>
              <a:rPr lang="es-CO" sz="2000" dirty="0">
                <a:latin typeface="Maiandra GD" pitchFamily="34" charset="0"/>
                <a:ea typeface="Calibri" pitchFamily="34" charset="0"/>
                <a:cs typeface="Times New Roman" pitchFamily="18" charset="0"/>
              </a:rPr>
              <a:t>Sitios LMS:  Sistema de administración del Aprendizaje. (Aulas virtuales de Aprendizaje).</a:t>
            </a:r>
            <a:br>
              <a:rPr lang="es-CO" sz="2000" dirty="0">
                <a:latin typeface="Maiandra GD" pitchFamily="34" charset="0"/>
                <a:ea typeface="Calibri" pitchFamily="34" charset="0"/>
                <a:cs typeface="Times New Roman" pitchFamily="18" charset="0"/>
              </a:rPr>
            </a:br>
            <a:r>
              <a:rPr lang="es-CO" sz="2000" dirty="0">
                <a:latin typeface="Arial" charset="0"/>
                <a:ea typeface="+mn-ea"/>
                <a:cs typeface="+mn-cs"/>
              </a:rPr>
              <a:t/>
            </a:r>
            <a:br>
              <a:rPr lang="es-CO" sz="2000" dirty="0">
                <a:latin typeface="Arial" charset="0"/>
                <a:ea typeface="+mn-ea"/>
                <a:cs typeface="+mn-cs"/>
              </a:rPr>
            </a:br>
            <a:endParaRPr lang="es-CO" sz="2000" dirty="0">
              <a:latin typeface="Arial" charset="0"/>
              <a:ea typeface="+mn-ea"/>
              <a:cs typeface="+mn-cs"/>
            </a:endParaRPr>
          </a:p>
        </p:txBody>
      </p:sp>
      <p:pic>
        <p:nvPicPr>
          <p:cNvPr id="5" name="Picture 2"/>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3516" b="97266" l="4688" r="99219"/>
                    </a14:imgEffect>
                  </a14:imgLayer>
                </a14:imgProps>
              </a:ext>
              <a:ext uri="{28A0092B-C50C-407E-A947-70E740481C1C}">
                <a14:useLocalDpi xmlns:a14="http://schemas.microsoft.com/office/drawing/2010/main" xmlns="" val="0"/>
              </a:ext>
            </a:extLst>
          </a:blip>
          <a:srcRect/>
          <a:stretch>
            <a:fillRect/>
          </a:stretch>
        </p:blipFill>
        <p:spPr bwMode="auto">
          <a:xfrm rot="2269291">
            <a:off x="7380312" y="4437112"/>
            <a:ext cx="1423020" cy="1423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1 Título"/>
          <p:cNvSpPr txBox="1">
            <a:spLocks/>
          </p:cNvSpPr>
          <p:nvPr/>
        </p:nvSpPr>
        <p:spPr bwMode="auto">
          <a:xfrm>
            <a:off x="-540568" y="127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Estudi@ndo y @prendiendo</a:t>
            </a:r>
            <a:endParaRPr kumimoji="0" lang="es-CO"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3330247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488" y="3286124"/>
            <a:ext cx="2445680" cy="2445680"/>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9388" y="2214554"/>
            <a:ext cx="2177384" cy="1900436"/>
          </a:xfrm>
          <a:prstGeom prst="rect">
            <a:avLst/>
          </a:prstGeom>
        </p:spPr>
      </p:pic>
      <p:sp>
        <p:nvSpPr>
          <p:cNvPr id="8" name="7 CuadroTexto"/>
          <p:cNvSpPr txBox="1"/>
          <p:nvPr/>
        </p:nvSpPr>
        <p:spPr>
          <a:xfrm rot="20925030">
            <a:off x="3148605" y="5462341"/>
            <a:ext cx="2566591" cy="307777"/>
          </a:xfrm>
          <a:prstGeom prst="rect">
            <a:avLst/>
          </a:prstGeom>
          <a:noFill/>
        </p:spPr>
        <p:txBody>
          <a:bodyPr wrap="square" rtlCol="0">
            <a:spAutoFit/>
          </a:bodyPr>
          <a:lstStyle/>
          <a:p>
            <a:r>
              <a:rPr lang="es-CO" sz="1400" b="1" dirty="0" smtClean="0"/>
              <a:t>Video: Web 2.0 y Educación</a:t>
            </a:r>
            <a:endParaRPr lang="es-CO" sz="1400" b="1" dirty="0"/>
          </a:p>
        </p:txBody>
      </p:sp>
      <p:pic>
        <p:nvPicPr>
          <p:cNvPr id="9" name="8 Imagen">
            <a:hlinkClick r:id="rId5"/>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20" y="1428736"/>
            <a:ext cx="2599498" cy="2268860"/>
          </a:xfrm>
          <a:prstGeom prst="rect">
            <a:avLst/>
          </a:prstGeom>
        </p:spPr>
      </p:pic>
      <p:sp>
        <p:nvSpPr>
          <p:cNvPr id="10" name="9 CuadroTexto"/>
          <p:cNvSpPr txBox="1"/>
          <p:nvPr/>
        </p:nvSpPr>
        <p:spPr>
          <a:xfrm>
            <a:off x="71406" y="3643314"/>
            <a:ext cx="3024336" cy="276999"/>
          </a:xfrm>
          <a:prstGeom prst="rect">
            <a:avLst/>
          </a:prstGeom>
          <a:noFill/>
        </p:spPr>
        <p:txBody>
          <a:bodyPr wrap="square" rtlCol="0">
            <a:spAutoFit/>
          </a:bodyPr>
          <a:lstStyle/>
          <a:p>
            <a:pPr algn="ctr"/>
            <a:r>
              <a:rPr lang="es-CO" sz="1200" b="1" dirty="0" smtClean="0"/>
              <a:t>94 aplicaciones Educativas</a:t>
            </a:r>
            <a:endParaRPr lang="es-CO" sz="1200" b="1" dirty="0"/>
          </a:p>
        </p:txBody>
      </p:sp>
      <p:sp>
        <p:nvSpPr>
          <p:cNvPr id="11" name="10 CuadroTexto"/>
          <p:cNvSpPr txBox="1"/>
          <p:nvPr/>
        </p:nvSpPr>
        <p:spPr>
          <a:xfrm>
            <a:off x="6000760" y="4071942"/>
            <a:ext cx="3024869" cy="461665"/>
          </a:xfrm>
          <a:prstGeom prst="rect">
            <a:avLst/>
          </a:prstGeom>
          <a:noFill/>
        </p:spPr>
        <p:txBody>
          <a:bodyPr wrap="square" rtlCol="0">
            <a:spAutoFit/>
          </a:bodyPr>
          <a:lstStyle/>
          <a:p>
            <a:pPr algn="ctr"/>
            <a:r>
              <a:rPr lang="es-CO" sz="1200" b="1" dirty="0" smtClean="0"/>
              <a:t>La web 2.0 y sus aplicaciones didácticas</a:t>
            </a:r>
            <a:endParaRPr lang="es-CO" sz="1200" b="1" dirty="0"/>
          </a:p>
        </p:txBody>
      </p:sp>
      <p:sp>
        <p:nvSpPr>
          <p:cNvPr id="12" name="1 Título"/>
          <p:cNvSpPr txBox="1">
            <a:spLocks/>
          </p:cNvSpPr>
          <p:nvPr/>
        </p:nvSpPr>
        <p:spPr bwMode="auto">
          <a:xfrm>
            <a:off x="-540568" y="127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Estudi@ndo y @prendiendo</a:t>
            </a:r>
            <a:endParaRPr kumimoji="0" lang="es-CO" sz="36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extLst>
      <p:ext uri="{BB962C8B-B14F-4D97-AF65-F5344CB8AC3E}">
        <p14:creationId xmlns:p14="http://schemas.microsoft.com/office/powerpoint/2010/main" xmlns="" val="415896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tics</Template>
  <TotalTime>4543</TotalTime>
  <Words>870</Words>
  <Application>Microsoft Office PowerPoint</Application>
  <PresentationFormat>Presentación en pantalla (4:3)</PresentationFormat>
  <Paragraphs>158</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tics</vt:lpstr>
      <vt:lpstr>Diapositiva 1</vt:lpstr>
      <vt:lpstr>Agenda</vt:lpstr>
      <vt:lpstr>Diapositiva 3</vt:lpstr>
      <vt:lpstr>Rec@pitulemos</vt:lpstr>
      <vt:lpstr>Rec@pitulemos</vt:lpstr>
      <vt:lpstr>Estudi@ndo y @prendiendo</vt:lpstr>
      <vt:lpstr>Estudi@ndo y @prendiendo</vt:lpstr>
      <vt:lpstr>  Herramientas de integración  Se trata de herramientas que permiten crear sitios web completos.. Permiten incrustar  o (EMBED) todo tipo de contenidos procedentes de repositorios o creados con herramientas de producción.  Blogs: blogger, wordpress, etc. Wikis: wikispaces, wikia, etc. Sitios web: weebly, google sites, moonfruit, wix, etc. Sitios LMS:  Sistema de administración del Aprendizaje. (Aulas virtuales de Aprendizaje).  </vt:lpstr>
      <vt:lpstr>Diapositiva 9</vt:lpstr>
      <vt:lpstr>Diapositiva 10</vt:lpstr>
      <vt:lpstr>Diapositiva 11</vt:lpstr>
      <vt:lpstr>Diapositiva 12</vt:lpstr>
      <vt:lpstr>Qué son los portales Educativos</vt:lpstr>
      <vt:lpstr>Los portales educativos ofrecen posibilidades  para el fortalecimiento Pedagógico  a través  de la publicación de  recursos y documentos específicos. </vt:lpstr>
      <vt:lpstr>Portal educativo Colombiano Colombia Aprende</vt:lpstr>
      <vt:lpstr>Diapositiva 16</vt:lpstr>
      <vt:lpstr>Diapositiva 17</vt:lpstr>
      <vt:lpstr>Diapositiva 18</vt:lpstr>
      <vt:lpstr>Diapositiva 19</vt:lpstr>
      <vt:lpstr>Diapositiva 20</vt:lpstr>
      <vt:lpstr>¿Cómo explorar un portal educativo?</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TIC´S</dc:title>
  <dc:creator>REDP</dc:creator>
  <cp:lastModifiedBy>Zahida</cp:lastModifiedBy>
  <cp:revision>104</cp:revision>
  <dcterms:created xsi:type="dcterms:W3CDTF">2013-04-09T18:56:33Z</dcterms:created>
  <dcterms:modified xsi:type="dcterms:W3CDTF">2013-09-15T02:46:24Z</dcterms:modified>
</cp:coreProperties>
</file>