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5"/>
  </p:notesMasterIdLst>
  <p:sldIdLst>
    <p:sldId id="355" r:id="rId2"/>
    <p:sldId id="356" r:id="rId3"/>
    <p:sldId id="299" r:id="rId4"/>
    <p:sldId id="358" r:id="rId5"/>
    <p:sldId id="357" r:id="rId6"/>
    <p:sldId id="360" r:id="rId7"/>
    <p:sldId id="365" r:id="rId8"/>
    <p:sldId id="364" r:id="rId9"/>
    <p:sldId id="302" r:id="rId10"/>
    <p:sldId id="368" r:id="rId11"/>
    <p:sldId id="305" r:id="rId12"/>
    <p:sldId id="366" r:id="rId13"/>
    <p:sldId id="377" r:id="rId1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jandro2013"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FFFFFF"/>
    <a:srgbClr val="9847B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5543" autoAdjust="0"/>
  </p:normalViewPr>
  <p:slideViewPr>
    <p:cSldViewPr>
      <p:cViewPr varScale="1">
        <p:scale>
          <a:sx n="70" d="100"/>
          <a:sy n="70" d="100"/>
        </p:scale>
        <p:origin x="-14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9-04T08:45:58.631" idx="1">
    <p:pos x="3593" y="3355"/>
    <p:text>Jordi Adell es Doctor en Filosofía y Ciencias de la Educación y profesor del Departamento de Educación de la Universitat Jaume I (la UJI) en Castellón (España), donde da clases de Nuevas tecnologías aplicadas a la educación.También trabaja en el Centre d'Educació i Noves Tecnologies (CENT) (Centro de Educación y Nuevas Tecnologías) una pequeña (pero muy dinámica :-)) unidad dedicada la mejora de la calidad de la enseñanza y el aprendizaje, especialmente en la educación universitaria presencial.
Ha escrito algunas cosas sobre educación y nuevas tecnologías (aunque se avergüenza de varias) y colabora en algunos proyectos con colegas de otras universidades. En el pasado y junto al mismo grupo de la UJI, fue uno de los creadores del primer servidor gopher que se instaló en España y del primer servidor web español registrado internacionalmente, allá por el 93 (véase una pequeña historia documentada sobre los primeros servidores web españoles).También fue uno de los responsables de Dónde?, una base de datos sobre recursos Internet que feneció en la primera avalancha de portales comerciales (vid. "Cómo se hizo dónde. Y cómo se cerró, cuándo, por qué, etc."). 
Actualmente se dedica a dar clases y a diversos proyectos del CENT (como Octeto, un canal de noticias de tecnología educativa, al análisis y evaluación de entornos virtuales de enseñanza/aprendizaje constructivistas, a poner en marcha un sistema de mensajería electrónica para la UJI, al uso de software social para la creación de comunidades de aprendizaje en la formacion presencial, etc.) y a reformar los estatutos de la UJI :-(. Agradece enormemente que no le inviten a dar charlas, a tribunales de tesis, a cursos de verano o a mesas redondas. Hasta el año que viene, lo menos, tiene ya en la agenda todos los compromisos que puede aceptar.
</p:text>
  </p:cm>
</p:cmLst>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B938AD-A84D-4DD8-ACB1-B22D1EAEE292}" type="doc">
      <dgm:prSet loTypeId="urn:microsoft.com/office/officeart/2005/8/layout/vList2" loCatId="list" qsTypeId="urn:microsoft.com/office/officeart/2005/8/quickstyle/3d7" qsCatId="3D" csTypeId="urn:microsoft.com/office/officeart/2005/8/colors/colorful3" csCatId="colorful" phldr="1"/>
      <dgm:spPr/>
      <dgm:t>
        <a:bodyPr/>
        <a:lstStyle/>
        <a:p>
          <a:endParaRPr lang="es-CO"/>
        </a:p>
      </dgm:t>
    </dgm:pt>
    <dgm:pt modelId="{3BA71304-DFBD-463B-BFDE-D2AC8C20CD02}">
      <dgm:prSet phldrT="[Texto]"/>
      <dgm:spPr/>
      <dgm:t>
        <a:bodyPr/>
        <a:lstStyle/>
        <a:p>
          <a:r>
            <a:rPr lang="es-CO" b="0" dirty="0" smtClean="0">
              <a:latin typeface="Maiandra GD" pitchFamily="34" charset="0"/>
              <a:ea typeface="Times New Roman"/>
              <a:cs typeface="Times New Roman"/>
            </a:rPr>
            <a:t>Propósitos</a:t>
          </a:r>
          <a:endParaRPr lang="es-CO" dirty="0"/>
        </a:p>
      </dgm:t>
    </dgm:pt>
    <dgm:pt modelId="{0F98FA0B-C75C-467D-9108-24420366EE33}" type="parTrans" cxnId="{953818E3-2B7D-447C-A39F-DA2F576D9497}">
      <dgm:prSet/>
      <dgm:spPr/>
      <dgm:t>
        <a:bodyPr/>
        <a:lstStyle/>
        <a:p>
          <a:endParaRPr lang="es-CO"/>
        </a:p>
      </dgm:t>
    </dgm:pt>
    <dgm:pt modelId="{D50C20C4-3BD5-4E54-B137-B54626E13C6E}" type="sibTrans" cxnId="{953818E3-2B7D-447C-A39F-DA2F576D9497}">
      <dgm:prSet/>
      <dgm:spPr/>
      <dgm:t>
        <a:bodyPr/>
        <a:lstStyle/>
        <a:p>
          <a:endParaRPr lang="es-CO"/>
        </a:p>
      </dgm:t>
    </dgm:pt>
    <dgm:pt modelId="{F2ADF353-3001-4A2B-8856-58A10CC5B2FA}">
      <dgm:prSet phldrT="[Texto]"/>
      <dgm:spPr/>
      <dgm:t>
        <a:bodyPr/>
        <a:lstStyle/>
        <a:p>
          <a:r>
            <a:rPr lang="es-CO" b="0" dirty="0" smtClean="0">
              <a:latin typeface="Maiandra GD" pitchFamily="34" charset="0"/>
              <a:ea typeface="Times New Roman"/>
              <a:cs typeface="Times New Roman"/>
            </a:rPr>
            <a:t>Rec@pitulemos</a:t>
          </a:r>
          <a:endParaRPr lang="es-CO" dirty="0"/>
        </a:p>
      </dgm:t>
    </dgm:pt>
    <dgm:pt modelId="{57F6CDD2-D5F1-43AE-A890-46FDFEE18D92}" type="parTrans" cxnId="{5218679B-A27F-4CD7-B1C2-D52EDEB5A62D}">
      <dgm:prSet/>
      <dgm:spPr/>
      <dgm:t>
        <a:bodyPr/>
        <a:lstStyle/>
        <a:p>
          <a:endParaRPr lang="es-CO"/>
        </a:p>
      </dgm:t>
    </dgm:pt>
    <dgm:pt modelId="{648CBF09-DE07-4693-8C4C-C98033DFF0DF}" type="sibTrans" cxnId="{5218679B-A27F-4CD7-B1C2-D52EDEB5A62D}">
      <dgm:prSet/>
      <dgm:spPr/>
      <dgm:t>
        <a:bodyPr/>
        <a:lstStyle/>
        <a:p>
          <a:endParaRPr lang="es-CO"/>
        </a:p>
      </dgm:t>
    </dgm:pt>
    <dgm:pt modelId="{F7BA0307-973E-4363-BE7D-916D8B360DF1}">
      <dgm:prSet phldrT="[Texto]"/>
      <dgm:spPr/>
      <dgm:t>
        <a:bodyPr/>
        <a:lstStyle/>
        <a:p>
          <a:r>
            <a:rPr lang="es-CO" b="0" dirty="0" smtClean="0">
              <a:latin typeface="Maiandra GD" pitchFamily="34" charset="0"/>
              <a:ea typeface="Times New Roman"/>
              <a:cs typeface="Times New Roman"/>
            </a:rPr>
            <a:t>Estudi@ndo y @prendiendo : Definición, características, herramientas </a:t>
          </a:r>
          <a:endParaRPr lang="es-CO" dirty="0"/>
        </a:p>
      </dgm:t>
    </dgm:pt>
    <dgm:pt modelId="{005B78BB-BC5E-47F2-95EB-55C861B1BB76}" type="parTrans" cxnId="{44C559EB-EB16-4666-BE14-8C78EC6C1652}">
      <dgm:prSet/>
      <dgm:spPr/>
      <dgm:t>
        <a:bodyPr/>
        <a:lstStyle/>
        <a:p>
          <a:endParaRPr lang="es-CO"/>
        </a:p>
      </dgm:t>
    </dgm:pt>
    <dgm:pt modelId="{6EFA5B18-9218-4511-9634-64B6002AC859}" type="sibTrans" cxnId="{44C559EB-EB16-4666-BE14-8C78EC6C1652}">
      <dgm:prSet/>
      <dgm:spPr/>
      <dgm:t>
        <a:bodyPr/>
        <a:lstStyle/>
        <a:p>
          <a:endParaRPr lang="es-CO"/>
        </a:p>
      </dgm:t>
    </dgm:pt>
    <dgm:pt modelId="{C0C4F983-31D2-4B10-9569-4ADE3C108660}">
      <dgm:prSet phldrT="[Texto]"/>
      <dgm:spPr/>
      <dgm:t>
        <a:bodyPr/>
        <a:lstStyle/>
        <a:p>
          <a:pPr rtl="0"/>
          <a:r>
            <a:rPr lang="es-CO" b="0" dirty="0" smtClean="0">
              <a:latin typeface="Maiandra GD" pitchFamily="34" charset="0"/>
              <a:ea typeface="Times New Roman"/>
              <a:cs typeface="Times New Roman"/>
            </a:rPr>
            <a:t>Estudi@ndo y @prendiendo: </a:t>
          </a:r>
          <a:r>
            <a:rPr lang="es-CO" dirty="0" smtClean="0">
              <a:solidFill>
                <a:srgbClr val="002060"/>
              </a:solidFill>
              <a:latin typeface="Maiandra GD" pitchFamily="34" charset="0"/>
            </a:rPr>
            <a:t>Jordi </a:t>
          </a:r>
          <a:r>
            <a:rPr lang="es-CO" dirty="0" err="1" smtClean="0">
              <a:solidFill>
                <a:srgbClr val="002060"/>
              </a:solidFill>
              <a:latin typeface="Maiandra GD" pitchFamily="34" charset="0"/>
            </a:rPr>
            <a:t>Adell</a:t>
          </a:r>
          <a:r>
            <a:rPr lang="es-CO" dirty="0" smtClean="0">
              <a:solidFill>
                <a:srgbClr val="002060"/>
              </a:solidFill>
              <a:latin typeface="Maiandra GD" pitchFamily="34" charset="0"/>
            </a:rPr>
            <a:t>  video y valoración de la actividad</a:t>
          </a:r>
          <a:endParaRPr lang="es-CO" dirty="0"/>
        </a:p>
      </dgm:t>
    </dgm:pt>
    <dgm:pt modelId="{A976ACDD-97B1-4303-9757-A548F98C8361}" type="parTrans" cxnId="{906BCA7F-C1B8-455B-BD13-11E819DF09F0}">
      <dgm:prSet/>
      <dgm:spPr/>
      <dgm:t>
        <a:bodyPr/>
        <a:lstStyle/>
        <a:p>
          <a:endParaRPr lang="es-CO"/>
        </a:p>
      </dgm:t>
    </dgm:pt>
    <dgm:pt modelId="{CDB3FD07-6833-47C7-82D9-FD2CC37811C5}" type="sibTrans" cxnId="{906BCA7F-C1B8-455B-BD13-11E819DF09F0}">
      <dgm:prSet/>
      <dgm:spPr/>
      <dgm:t>
        <a:bodyPr/>
        <a:lstStyle/>
        <a:p>
          <a:endParaRPr lang="es-CO"/>
        </a:p>
      </dgm:t>
    </dgm:pt>
    <dgm:pt modelId="{335510AE-2EB2-49AD-83F9-0838CCCD7E93}">
      <dgm:prSet phldrT="[Texto]"/>
      <dgm:spPr/>
      <dgm:t>
        <a:bodyPr/>
        <a:lstStyle/>
        <a:p>
          <a:pPr rtl="0"/>
          <a:r>
            <a:rPr lang="es-CO" b="0" dirty="0" smtClean="0">
              <a:latin typeface="Maiandra GD" pitchFamily="34" charset="0"/>
              <a:ea typeface="Times New Roman"/>
              <a:cs typeface="Times New Roman"/>
            </a:rPr>
            <a:t>Pr@ctica Docente</a:t>
          </a:r>
          <a:endParaRPr lang="es-CO" dirty="0"/>
        </a:p>
      </dgm:t>
    </dgm:pt>
    <dgm:pt modelId="{F809FC6B-25FD-433C-8CFF-D6974F3D6BF7}" type="parTrans" cxnId="{F51BC81B-235B-4D92-BD0D-6A253E037CBA}">
      <dgm:prSet/>
      <dgm:spPr/>
      <dgm:t>
        <a:bodyPr/>
        <a:lstStyle/>
        <a:p>
          <a:endParaRPr lang="es-CO"/>
        </a:p>
      </dgm:t>
    </dgm:pt>
    <dgm:pt modelId="{9A389EA0-E5EA-4D69-85F4-BEA58B74AF6F}" type="sibTrans" cxnId="{F51BC81B-235B-4D92-BD0D-6A253E037CBA}">
      <dgm:prSet/>
      <dgm:spPr/>
      <dgm:t>
        <a:bodyPr/>
        <a:lstStyle/>
        <a:p>
          <a:endParaRPr lang="es-CO"/>
        </a:p>
      </dgm:t>
    </dgm:pt>
    <dgm:pt modelId="{BD367819-C7CA-403B-9876-332E8FCD8545}">
      <dgm:prSet phldrT="[Texto]"/>
      <dgm:spPr/>
      <dgm:t>
        <a:bodyPr/>
        <a:lstStyle/>
        <a:p>
          <a:pPr rtl="0"/>
          <a:r>
            <a:rPr lang="es-CO" dirty="0" smtClean="0"/>
            <a:t>Asign@ciones</a:t>
          </a:r>
          <a:endParaRPr lang="es-CO" dirty="0"/>
        </a:p>
      </dgm:t>
    </dgm:pt>
    <dgm:pt modelId="{542151E6-E09E-486C-9E4E-95083249FCC2}" type="parTrans" cxnId="{F0155C73-013B-4DB8-AA7A-0BD180639BB6}">
      <dgm:prSet/>
      <dgm:spPr/>
      <dgm:t>
        <a:bodyPr/>
        <a:lstStyle/>
        <a:p>
          <a:endParaRPr lang="es-CO"/>
        </a:p>
      </dgm:t>
    </dgm:pt>
    <dgm:pt modelId="{325E4552-38D4-4026-86B3-23E50E405377}" type="sibTrans" cxnId="{F0155C73-013B-4DB8-AA7A-0BD180639BB6}">
      <dgm:prSet/>
      <dgm:spPr/>
      <dgm:t>
        <a:bodyPr/>
        <a:lstStyle/>
        <a:p>
          <a:endParaRPr lang="es-CO"/>
        </a:p>
      </dgm:t>
    </dgm:pt>
    <dgm:pt modelId="{488089D1-5508-4E4B-B112-97F4881EE727}">
      <dgm:prSet phldrT="[Texto]"/>
      <dgm:spPr/>
      <dgm:t>
        <a:bodyPr/>
        <a:lstStyle/>
        <a:p>
          <a:pPr rtl="0"/>
          <a:endParaRPr lang="es-CO" dirty="0"/>
        </a:p>
      </dgm:t>
    </dgm:pt>
    <dgm:pt modelId="{03AE2732-DFF3-4170-B564-1DD84C90BD82}" type="parTrans" cxnId="{6574B499-7B81-4A0C-8410-2FE0B8CBD443}">
      <dgm:prSet/>
      <dgm:spPr/>
      <dgm:t>
        <a:bodyPr/>
        <a:lstStyle/>
        <a:p>
          <a:endParaRPr lang="es-CO"/>
        </a:p>
      </dgm:t>
    </dgm:pt>
    <dgm:pt modelId="{B0AB796D-DA88-427A-9D02-D3F123F8F030}" type="sibTrans" cxnId="{6574B499-7B81-4A0C-8410-2FE0B8CBD443}">
      <dgm:prSet/>
      <dgm:spPr/>
      <dgm:t>
        <a:bodyPr/>
        <a:lstStyle/>
        <a:p>
          <a:endParaRPr lang="es-CO"/>
        </a:p>
      </dgm:t>
    </dgm:pt>
    <dgm:pt modelId="{DC3C728D-C19A-4621-BE30-23AF1A8044FE}">
      <dgm:prSet phldrT="[Texto]"/>
      <dgm:spPr/>
      <dgm:t>
        <a:bodyPr/>
        <a:lstStyle/>
        <a:p>
          <a:pPr rtl="0"/>
          <a:endParaRPr lang="es-CO" dirty="0"/>
        </a:p>
      </dgm:t>
    </dgm:pt>
    <dgm:pt modelId="{00E8F1F0-0499-4847-BB7B-961C0C25AF3E}" type="parTrans" cxnId="{0A4AF661-8EF9-4B40-A4AA-6B39F06CC3FC}">
      <dgm:prSet/>
      <dgm:spPr/>
      <dgm:t>
        <a:bodyPr/>
        <a:lstStyle/>
        <a:p>
          <a:endParaRPr lang="es-CO"/>
        </a:p>
      </dgm:t>
    </dgm:pt>
    <dgm:pt modelId="{4DBC5A54-F950-4843-A0E5-7B68CB35321D}" type="sibTrans" cxnId="{0A4AF661-8EF9-4B40-A4AA-6B39F06CC3FC}">
      <dgm:prSet/>
      <dgm:spPr/>
      <dgm:t>
        <a:bodyPr/>
        <a:lstStyle/>
        <a:p>
          <a:endParaRPr lang="es-CO"/>
        </a:p>
      </dgm:t>
    </dgm:pt>
    <dgm:pt modelId="{6DE90037-51DB-41D6-9897-01B0A1B4993F}" type="pres">
      <dgm:prSet presAssocID="{2AB938AD-A84D-4DD8-ACB1-B22D1EAEE292}" presName="linear" presStyleCnt="0">
        <dgm:presLayoutVars>
          <dgm:animLvl val="lvl"/>
          <dgm:resizeHandles val="exact"/>
        </dgm:presLayoutVars>
      </dgm:prSet>
      <dgm:spPr/>
      <dgm:t>
        <a:bodyPr/>
        <a:lstStyle/>
        <a:p>
          <a:endParaRPr lang="es-CO"/>
        </a:p>
      </dgm:t>
    </dgm:pt>
    <dgm:pt modelId="{781E91AC-3FD9-41A2-AAE8-CF4B3C0D3DDA}" type="pres">
      <dgm:prSet presAssocID="{3BA71304-DFBD-463B-BFDE-D2AC8C20CD02}" presName="parentText" presStyleLbl="node1" presStyleIdx="0" presStyleCnt="8">
        <dgm:presLayoutVars>
          <dgm:chMax val="0"/>
          <dgm:bulletEnabled val="1"/>
        </dgm:presLayoutVars>
      </dgm:prSet>
      <dgm:spPr/>
      <dgm:t>
        <a:bodyPr/>
        <a:lstStyle/>
        <a:p>
          <a:endParaRPr lang="es-CO"/>
        </a:p>
      </dgm:t>
    </dgm:pt>
    <dgm:pt modelId="{EE5EA543-F539-4808-B5EC-6EE256A5B55C}" type="pres">
      <dgm:prSet presAssocID="{D50C20C4-3BD5-4E54-B137-B54626E13C6E}" presName="spacer" presStyleCnt="0"/>
      <dgm:spPr/>
    </dgm:pt>
    <dgm:pt modelId="{997E366A-C9C3-48C3-9849-EAF6030B1834}" type="pres">
      <dgm:prSet presAssocID="{F2ADF353-3001-4A2B-8856-58A10CC5B2FA}" presName="parentText" presStyleLbl="node1" presStyleIdx="1" presStyleCnt="8">
        <dgm:presLayoutVars>
          <dgm:chMax val="0"/>
          <dgm:bulletEnabled val="1"/>
        </dgm:presLayoutVars>
      </dgm:prSet>
      <dgm:spPr/>
      <dgm:t>
        <a:bodyPr/>
        <a:lstStyle/>
        <a:p>
          <a:endParaRPr lang="es-CO"/>
        </a:p>
      </dgm:t>
    </dgm:pt>
    <dgm:pt modelId="{7D76EC36-561E-45F5-9E41-67413C3A12BA}" type="pres">
      <dgm:prSet presAssocID="{648CBF09-DE07-4693-8C4C-C98033DFF0DF}" presName="spacer" presStyleCnt="0"/>
      <dgm:spPr/>
    </dgm:pt>
    <dgm:pt modelId="{209269B2-458D-4C36-8932-42F6F527F9E3}" type="pres">
      <dgm:prSet presAssocID="{F7BA0307-973E-4363-BE7D-916D8B360DF1}" presName="parentText" presStyleLbl="node1" presStyleIdx="2" presStyleCnt="8">
        <dgm:presLayoutVars>
          <dgm:chMax val="0"/>
          <dgm:bulletEnabled val="1"/>
        </dgm:presLayoutVars>
      </dgm:prSet>
      <dgm:spPr/>
      <dgm:t>
        <a:bodyPr/>
        <a:lstStyle/>
        <a:p>
          <a:endParaRPr lang="es-CO"/>
        </a:p>
      </dgm:t>
    </dgm:pt>
    <dgm:pt modelId="{4BE275B5-2CBB-496B-9512-888B855194FA}" type="pres">
      <dgm:prSet presAssocID="{6EFA5B18-9218-4511-9634-64B6002AC859}" presName="spacer" presStyleCnt="0"/>
      <dgm:spPr/>
    </dgm:pt>
    <dgm:pt modelId="{603E4CE8-835D-4B61-9899-599E0C0722C1}" type="pres">
      <dgm:prSet presAssocID="{C0C4F983-31D2-4B10-9569-4ADE3C108660}" presName="parentText" presStyleLbl="node1" presStyleIdx="3" presStyleCnt="8">
        <dgm:presLayoutVars>
          <dgm:chMax val="0"/>
          <dgm:bulletEnabled val="1"/>
        </dgm:presLayoutVars>
      </dgm:prSet>
      <dgm:spPr/>
      <dgm:t>
        <a:bodyPr/>
        <a:lstStyle/>
        <a:p>
          <a:endParaRPr lang="es-CO"/>
        </a:p>
      </dgm:t>
    </dgm:pt>
    <dgm:pt modelId="{B8BB044A-5DC7-4C96-BAA7-EA398D46086D}" type="pres">
      <dgm:prSet presAssocID="{CDB3FD07-6833-47C7-82D9-FD2CC37811C5}" presName="spacer" presStyleCnt="0"/>
      <dgm:spPr/>
    </dgm:pt>
    <dgm:pt modelId="{23D15AC6-8A5D-4A3F-A709-3DF895D4EA29}" type="pres">
      <dgm:prSet presAssocID="{335510AE-2EB2-49AD-83F9-0838CCCD7E93}" presName="parentText" presStyleLbl="node1" presStyleIdx="4" presStyleCnt="8">
        <dgm:presLayoutVars>
          <dgm:chMax val="0"/>
          <dgm:bulletEnabled val="1"/>
        </dgm:presLayoutVars>
      </dgm:prSet>
      <dgm:spPr/>
      <dgm:t>
        <a:bodyPr/>
        <a:lstStyle/>
        <a:p>
          <a:endParaRPr lang="es-CO"/>
        </a:p>
      </dgm:t>
    </dgm:pt>
    <dgm:pt modelId="{355E350E-44A5-4FB0-89D4-932CFEA5F55A}" type="pres">
      <dgm:prSet presAssocID="{9A389EA0-E5EA-4D69-85F4-BEA58B74AF6F}" presName="spacer" presStyleCnt="0"/>
      <dgm:spPr/>
    </dgm:pt>
    <dgm:pt modelId="{9D8A65F1-9663-4561-882E-E246920728A4}" type="pres">
      <dgm:prSet presAssocID="{BD367819-C7CA-403B-9876-332E8FCD8545}" presName="parentText" presStyleLbl="node1" presStyleIdx="5" presStyleCnt="8">
        <dgm:presLayoutVars>
          <dgm:chMax val="0"/>
          <dgm:bulletEnabled val="1"/>
        </dgm:presLayoutVars>
      </dgm:prSet>
      <dgm:spPr/>
      <dgm:t>
        <a:bodyPr/>
        <a:lstStyle/>
        <a:p>
          <a:endParaRPr lang="es-CO"/>
        </a:p>
      </dgm:t>
    </dgm:pt>
    <dgm:pt modelId="{2F35AAF4-24C8-4C7F-9D67-3EECE4B5275B}" type="pres">
      <dgm:prSet presAssocID="{325E4552-38D4-4026-86B3-23E50E405377}" presName="spacer" presStyleCnt="0"/>
      <dgm:spPr/>
    </dgm:pt>
    <dgm:pt modelId="{72DBA7DA-E726-4A15-89D3-0B9C5BAC4472}" type="pres">
      <dgm:prSet presAssocID="{488089D1-5508-4E4B-B112-97F4881EE727}" presName="parentText" presStyleLbl="node1" presStyleIdx="6" presStyleCnt="8">
        <dgm:presLayoutVars>
          <dgm:chMax val="0"/>
          <dgm:bulletEnabled val="1"/>
        </dgm:presLayoutVars>
      </dgm:prSet>
      <dgm:spPr/>
      <dgm:t>
        <a:bodyPr/>
        <a:lstStyle/>
        <a:p>
          <a:endParaRPr lang="es-CO"/>
        </a:p>
      </dgm:t>
    </dgm:pt>
    <dgm:pt modelId="{689617F0-24DD-49E4-A931-6C7E43B4B980}" type="pres">
      <dgm:prSet presAssocID="{B0AB796D-DA88-427A-9D02-D3F123F8F030}" presName="spacer" presStyleCnt="0"/>
      <dgm:spPr/>
    </dgm:pt>
    <dgm:pt modelId="{F6850791-D2D0-4E2B-BD12-10AD55E9B76C}" type="pres">
      <dgm:prSet presAssocID="{DC3C728D-C19A-4621-BE30-23AF1A8044FE}" presName="parentText" presStyleLbl="node1" presStyleIdx="7" presStyleCnt="8">
        <dgm:presLayoutVars>
          <dgm:chMax val="0"/>
          <dgm:bulletEnabled val="1"/>
        </dgm:presLayoutVars>
      </dgm:prSet>
      <dgm:spPr/>
      <dgm:t>
        <a:bodyPr/>
        <a:lstStyle/>
        <a:p>
          <a:endParaRPr lang="es-CO"/>
        </a:p>
      </dgm:t>
    </dgm:pt>
  </dgm:ptLst>
  <dgm:cxnLst>
    <dgm:cxn modelId="{49B03E0A-1613-434A-A2FD-8966F56A9CE6}" type="presOf" srcId="{335510AE-2EB2-49AD-83F9-0838CCCD7E93}" destId="{23D15AC6-8A5D-4A3F-A709-3DF895D4EA29}" srcOrd="0" destOrd="0" presId="urn:microsoft.com/office/officeart/2005/8/layout/vList2"/>
    <dgm:cxn modelId="{F0155C73-013B-4DB8-AA7A-0BD180639BB6}" srcId="{2AB938AD-A84D-4DD8-ACB1-B22D1EAEE292}" destId="{BD367819-C7CA-403B-9876-332E8FCD8545}" srcOrd="5" destOrd="0" parTransId="{542151E6-E09E-486C-9E4E-95083249FCC2}" sibTransId="{325E4552-38D4-4026-86B3-23E50E405377}"/>
    <dgm:cxn modelId="{953818E3-2B7D-447C-A39F-DA2F576D9497}" srcId="{2AB938AD-A84D-4DD8-ACB1-B22D1EAEE292}" destId="{3BA71304-DFBD-463B-BFDE-D2AC8C20CD02}" srcOrd="0" destOrd="0" parTransId="{0F98FA0B-C75C-467D-9108-24420366EE33}" sibTransId="{D50C20C4-3BD5-4E54-B137-B54626E13C6E}"/>
    <dgm:cxn modelId="{55B63932-2E88-42BB-94FC-5F983198E398}" type="presOf" srcId="{F2ADF353-3001-4A2B-8856-58A10CC5B2FA}" destId="{997E366A-C9C3-48C3-9849-EAF6030B1834}" srcOrd="0" destOrd="0" presId="urn:microsoft.com/office/officeart/2005/8/layout/vList2"/>
    <dgm:cxn modelId="{AB385798-1422-459D-9FE0-3F3A4E1AD7A6}" type="presOf" srcId="{3BA71304-DFBD-463B-BFDE-D2AC8C20CD02}" destId="{781E91AC-3FD9-41A2-AAE8-CF4B3C0D3DDA}" srcOrd="0" destOrd="0" presId="urn:microsoft.com/office/officeart/2005/8/layout/vList2"/>
    <dgm:cxn modelId="{5218679B-A27F-4CD7-B1C2-D52EDEB5A62D}" srcId="{2AB938AD-A84D-4DD8-ACB1-B22D1EAEE292}" destId="{F2ADF353-3001-4A2B-8856-58A10CC5B2FA}" srcOrd="1" destOrd="0" parTransId="{57F6CDD2-D5F1-43AE-A890-46FDFEE18D92}" sibTransId="{648CBF09-DE07-4693-8C4C-C98033DFF0DF}"/>
    <dgm:cxn modelId="{44C559EB-EB16-4666-BE14-8C78EC6C1652}" srcId="{2AB938AD-A84D-4DD8-ACB1-B22D1EAEE292}" destId="{F7BA0307-973E-4363-BE7D-916D8B360DF1}" srcOrd="2" destOrd="0" parTransId="{005B78BB-BC5E-47F2-95EB-55C861B1BB76}" sibTransId="{6EFA5B18-9218-4511-9634-64B6002AC859}"/>
    <dgm:cxn modelId="{A17EE283-509E-42BF-B223-C913E57BD023}" type="presOf" srcId="{2AB938AD-A84D-4DD8-ACB1-B22D1EAEE292}" destId="{6DE90037-51DB-41D6-9897-01B0A1B4993F}" srcOrd="0" destOrd="0" presId="urn:microsoft.com/office/officeart/2005/8/layout/vList2"/>
    <dgm:cxn modelId="{906BCA7F-C1B8-455B-BD13-11E819DF09F0}" srcId="{2AB938AD-A84D-4DD8-ACB1-B22D1EAEE292}" destId="{C0C4F983-31D2-4B10-9569-4ADE3C108660}" srcOrd="3" destOrd="0" parTransId="{A976ACDD-97B1-4303-9757-A548F98C8361}" sibTransId="{CDB3FD07-6833-47C7-82D9-FD2CC37811C5}"/>
    <dgm:cxn modelId="{3575FE6A-08C3-448C-8F80-78B8A8BA1B61}" type="presOf" srcId="{C0C4F983-31D2-4B10-9569-4ADE3C108660}" destId="{603E4CE8-835D-4B61-9899-599E0C0722C1}" srcOrd="0" destOrd="0" presId="urn:microsoft.com/office/officeart/2005/8/layout/vList2"/>
    <dgm:cxn modelId="{0E8DB8B5-2520-474D-9365-1E9FF9EB4863}" type="presOf" srcId="{DC3C728D-C19A-4621-BE30-23AF1A8044FE}" destId="{F6850791-D2D0-4E2B-BD12-10AD55E9B76C}" srcOrd="0" destOrd="0" presId="urn:microsoft.com/office/officeart/2005/8/layout/vList2"/>
    <dgm:cxn modelId="{0A4AF661-8EF9-4B40-A4AA-6B39F06CC3FC}" srcId="{2AB938AD-A84D-4DD8-ACB1-B22D1EAEE292}" destId="{DC3C728D-C19A-4621-BE30-23AF1A8044FE}" srcOrd="7" destOrd="0" parTransId="{00E8F1F0-0499-4847-BB7B-961C0C25AF3E}" sibTransId="{4DBC5A54-F950-4843-A0E5-7B68CB35321D}"/>
    <dgm:cxn modelId="{B61C7F3E-292D-4684-BDE6-D940158AC72C}" type="presOf" srcId="{488089D1-5508-4E4B-B112-97F4881EE727}" destId="{72DBA7DA-E726-4A15-89D3-0B9C5BAC4472}" srcOrd="0" destOrd="0" presId="urn:microsoft.com/office/officeart/2005/8/layout/vList2"/>
    <dgm:cxn modelId="{1CE1A5F1-F07E-4954-81D2-B729BDEFDB35}" type="presOf" srcId="{BD367819-C7CA-403B-9876-332E8FCD8545}" destId="{9D8A65F1-9663-4561-882E-E246920728A4}" srcOrd="0" destOrd="0" presId="urn:microsoft.com/office/officeart/2005/8/layout/vList2"/>
    <dgm:cxn modelId="{AC6EECF1-462A-4E5C-9CAA-B53674AA2FE4}" type="presOf" srcId="{F7BA0307-973E-4363-BE7D-916D8B360DF1}" destId="{209269B2-458D-4C36-8932-42F6F527F9E3}" srcOrd="0" destOrd="0" presId="urn:microsoft.com/office/officeart/2005/8/layout/vList2"/>
    <dgm:cxn modelId="{F51BC81B-235B-4D92-BD0D-6A253E037CBA}" srcId="{2AB938AD-A84D-4DD8-ACB1-B22D1EAEE292}" destId="{335510AE-2EB2-49AD-83F9-0838CCCD7E93}" srcOrd="4" destOrd="0" parTransId="{F809FC6B-25FD-433C-8CFF-D6974F3D6BF7}" sibTransId="{9A389EA0-E5EA-4D69-85F4-BEA58B74AF6F}"/>
    <dgm:cxn modelId="{6574B499-7B81-4A0C-8410-2FE0B8CBD443}" srcId="{2AB938AD-A84D-4DD8-ACB1-B22D1EAEE292}" destId="{488089D1-5508-4E4B-B112-97F4881EE727}" srcOrd="6" destOrd="0" parTransId="{03AE2732-DFF3-4170-B564-1DD84C90BD82}" sibTransId="{B0AB796D-DA88-427A-9D02-D3F123F8F030}"/>
    <dgm:cxn modelId="{982AE407-4426-4848-BD55-3E73F0865581}" type="presParOf" srcId="{6DE90037-51DB-41D6-9897-01B0A1B4993F}" destId="{781E91AC-3FD9-41A2-AAE8-CF4B3C0D3DDA}" srcOrd="0" destOrd="0" presId="urn:microsoft.com/office/officeart/2005/8/layout/vList2"/>
    <dgm:cxn modelId="{E4CD1668-2DFB-4FBB-AB7E-E10622163967}" type="presParOf" srcId="{6DE90037-51DB-41D6-9897-01B0A1B4993F}" destId="{EE5EA543-F539-4808-B5EC-6EE256A5B55C}" srcOrd="1" destOrd="0" presId="urn:microsoft.com/office/officeart/2005/8/layout/vList2"/>
    <dgm:cxn modelId="{CDFB1B39-A182-46E5-B733-5293FE602B41}" type="presParOf" srcId="{6DE90037-51DB-41D6-9897-01B0A1B4993F}" destId="{997E366A-C9C3-48C3-9849-EAF6030B1834}" srcOrd="2" destOrd="0" presId="urn:microsoft.com/office/officeart/2005/8/layout/vList2"/>
    <dgm:cxn modelId="{F79A4758-4AB7-42FF-A6D9-9465D538A8B0}" type="presParOf" srcId="{6DE90037-51DB-41D6-9897-01B0A1B4993F}" destId="{7D76EC36-561E-45F5-9E41-67413C3A12BA}" srcOrd="3" destOrd="0" presId="urn:microsoft.com/office/officeart/2005/8/layout/vList2"/>
    <dgm:cxn modelId="{5A1A5D26-9281-470B-9D3B-BB21B5A2C1A0}" type="presParOf" srcId="{6DE90037-51DB-41D6-9897-01B0A1B4993F}" destId="{209269B2-458D-4C36-8932-42F6F527F9E3}" srcOrd="4" destOrd="0" presId="urn:microsoft.com/office/officeart/2005/8/layout/vList2"/>
    <dgm:cxn modelId="{2EC9C5DC-1E18-49D9-9FE9-31A8912D767C}" type="presParOf" srcId="{6DE90037-51DB-41D6-9897-01B0A1B4993F}" destId="{4BE275B5-2CBB-496B-9512-888B855194FA}" srcOrd="5" destOrd="0" presId="urn:microsoft.com/office/officeart/2005/8/layout/vList2"/>
    <dgm:cxn modelId="{60060487-7F49-49E4-871F-123F648CD6C2}" type="presParOf" srcId="{6DE90037-51DB-41D6-9897-01B0A1B4993F}" destId="{603E4CE8-835D-4B61-9899-599E0C0722C1}" srcOrd="6" destOrd="0" presId="urn:microsoft.com/office/officeart/2005/8/layout/vList2"/>
    <dgm:cxn modelId="{EBF6C8AE-3FCC-4BAD-A6FC-C26789EFFC48}" type="presParOf" srcId="{6DE90037-51DB-41D6-9897-01B0A1B4993F}" destId="{B8BB044A-5DC7-4C96-BAA7-EA398D46086D}" srcOrd="7" destOrd="0" presId="urn:microsoft.com/office/officeart/2005/8/layout/vList2"/>
    <dgm:cxn modelId="{A9A2EF40-C49E-4942-840E-C5F815B908D2}" type="presParOf" srcId="{6DE90037-51DB-41D6-9897-01B0A1B4993F}" destId="{23D15AC6-8A5D-4A3F-A709-3DF895D4EA29}" srcOrd="8" destOrd="0" presId="urn:microsoft.com/office/officeart/2005/8/layout/vList2"/>
    <dgm:cxn modelId="{2441395F-18E8-474D-9DF2-E1BC6EF8FADF}" type="presParOf" srcId="{6DE90037-51DB-41D6-9897-01B0A1B4993F}" destId="{355E350E-44A5-4FB0-89D4-932CFEA5F55A}" srcOrd="9" destOrd="0" presId="urn:microsoft.com/office/officeart/2005/8/layout/vList2"/>
    <dgm:cxn modelId="{D3AD3511-535F-42A1-AFF1-C47C8497DFA3}" type="presParOf" srcId="{6DE90037-51DB-41D6-9897-01B0A1B4993F}" destId="{9D8A65F1-9663-4561-882E-E246920728A4}" srcOrd="10" destOrd="0" presId="urn:microsoft.com/office/officeart/2005/8/layout/vList2"/>
    <dgm:cxn modelId="{BA7E445D-A9D0-42F8-A36D-9063EA69EDB7}" type="presParOf" srcId="{6DE90037-51DB-41D6-9897-01B0A1B4993F}" destId="{2F35AAF4-24C8-4C7F-9D67-3EECE4B5275B}" srcOrd="11" destOrd="0" presId="urn:microsoft.com/office/officeart/2005/8/layout/vList2"/>
    <dgm:cxn modelId="{33FE6E83-A011-4259-94DF-B91C1F7361DD}" type="presParOf" srcId="{6DE90037-51DB-41D6-9897-01B0A1B4993F}" destId="{72DBA7DA-E726-4A15-89D3-0B9C5BAC4472}" srcOrd="12" destOrd="0" presId="urn:microsoft.com/office/officeart/2005/8/layout/vList2"/>
    <dgm:cxn modelId="{076E095C-9F71-42F5-896D-837A65461114}" type="presParOf" srcId="{6DE90037-51DB-41D6-9897-01B0A1B4993F}" destId="{689617F0-24DD-49E4-A931-6C7E43B4B980}" srcOrd="13" destOrd="0" presId="urn:microsoft.com/office/officeart/2005/8/layout/vList2"/>
    <dgm:cxn modelId="{3AE2535A-5972-4797-A76B-CED21C8307B6}" type="presParOf" srcId="{6DE90037-51DB-41D6-9897-01B0A1B4993F}" destId="{F6850791-D2D0-4E2B-BD12-10AD55E9B76C}" srcOrd="1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1E91AC-3FD9-41A2-AAE8-CF4B3C0D3DDA}">
      <dsp:nvSpPr>
        <dsp:cNvPr id="0" name=""/>
        <dsp:cNvSpPr/>
      </dsp:nvSpPr>
      <dsp:spPr>
        <a:xfrm>
          <a:off x="0" y="33790"/>
          <a:ext cx="6096000" cy="638820"/>
        </a:xfrm>
        <a:prstGeom prst="round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CO" sz="1600" b="0" kern="1200" dirty="0" smtClean="0">
              <a:latin typeface="Maiandra GD" pitchFamily="34" charset="0"/>
              <a:ea typeface="Times New Roman"/>
              <a:cs typeface="Times New Roman"/>
            </a:rPr>
            <a:t>Propósitos</a:t>
          </a:r>
          <a:endParaRPr lang="es-CO" sz="1600" kern="1200" dirty="0"/>
        </a:p>
      </dsp:txBody>
      <dsp:txXfrm>
        <a:off x="0" y="33790"/>
        <a:ext cx="6096000" cy="638820"/>
      </dsp:txXfrm>
    </dsp:sp>
    <dsp:sp modelId="{997E366A-C9C3-48C3-9849-EAF6030B1834}">
      <dsp:nvSpPr>
        <dsp:cNvPr id="0" name=""/>
        <dsp:cNvSpPr/>
      </dsp:nvSpPr>
      <dsp:spPr>
        <a:xfrm>
          <a:off x="0" y="718690"/>
          <a:ext cx="6096000" cy="638820"/>
        </a:xfrm>
        <a:prstGeom prst="roundRect">
          <a:avLst/>
        </a:prstGeom>
        <a:solidFill>
          <a:schemeClr val="accent3">
            <a:hueOff val="1607181"/>
            <a:satOff val="-2411"/>
            <a:lumOff val="-392"/>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CO" sz="1600" b="0" kern="1200" dirty="0" smtClean="0">
              <a:latin typeface="Maiandra GD" pitchFamily="34" charset="0"/>
              <a:ea typeface="Times New Roman"/>
              <a:cs typeface="Times New Roman"/>
            </a:rPr>
            <a:t>Rec@pitulemos</a:t>
          </a:r>
          <a:endParaRPr lang="es-CO" sz="1600" kern="1200" dirty="0"/>
        </a:p>
      </dsp:txBody>
      <dsp:txXfrm>
        <a:off x="0" y="718690"/>
        <a:ext cx="6096000" cy="638820"/>
      </dsp:txXfrm>
    </dsp:sp>
    <dsp:sp modelId="{209269B2-458D-4C36-8932-42F6F527F9E3}">
      <dsp:nvSpPr>
        <dsp:cNvPr id="0" name=""/>
        <dsp:cNvSpPr/>
      </dsp:nvSpPr>
      <dsp:spPr>
        <a:xfrm>
          <a:off x="0" y="1403590"/>
          <a:ext cx="6096000" cy="638820"/>
        </a:xfrm>
        <a:prstGeom prst="roundRect">
          <a:avLst/>
        </a:prstGeom>
        <a:solidFill>
          <a:schemeClr val="accent3">
            <a:hueOff val="3214361"/>
            <a:satOff val="-4823"/>
            <a:lumOff val="-784"/>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CO" sz="1600" b="0" kern="1200" dirty="0" smtClean="0">
              <a:latin typeface="Maiandra GD" pitchFamily="34" charset="0"/>
              <a:ea typeface="Times New Roman"/>
              <a:cs typeface="Times New Roman"/>
            </a:rPr>
            <a:t>Estudi@ndo y @prendiendo : Definición, características, herramientas </a:t>
          </a:r>
          <a:endParaRPr lang="es-CO" sz="1600" kern="1200" dirty="0"/>
        </a:p>
      </dsp:txBody>
      <dsp:txXfrm>
        <a:off x="0" y="1403590"/>
        <a:ext cx="6096000" cy="638820"/>
      </dsp:txXfrm>
    </dsp:sp>
    <dsp:sp modelId="{603E4CE8-835D-4B61-9899-599E0C0722C1}">
      <dsp:nvSpPr>
        <dsp:cNvPr id="0" name=""/>
        <dsp:cNvSpPr/>
      </dsp:nvSpPr>
      <dsp:spPr>
        <a:xfrm>
          <a:off x="0" y="2088490"/>
          <a:ext cx="6096000" cy="638820"/>
        </a:xfrm>
        <a:prstGeom prst="roundRect">
          <a:avLst/>
        </a:prstGeom>
        <a:solidFill>
          <a:schemeClr val="accent3">
            <a:hueOff val="4821541"/>
            <a:satOff val="-7234"/>
            <a:lumOff val="-11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CO" sz="1600" b="0" kern="1200" dirty="0" smtClean="0">
              <a:latin typeface="Maiandra GD" pitchFamily="34" charset="0"/>
              <a:ea typeface="Times New Roman"/>
              <a:cs typeface="Times New Roman"/>
            </a:rPr>
            <a:t>Estudi@ndo y @prendiendo: </a:t>
          </a:r>
          <a:r>
            <a:rPr lang="es-CO" sz="1600" kern="1200" dirty="0" smtClean="0">
              <a:solidFill>
                <a:srgbClr val="002060"/>
              </a:solidFill>
              <a:latin typeface="Maiandra GD" pitchFamily="34" charset="0"/>
            </a:rPr>
            <a:t>Jordi </a:t>
          </a:r>
          <a:r>
            <a:rPr lang="es-CO" sz="1600" kern="1200" dirty="0" err="1" smtClean="0">
              <a:solidFill>
                <a:srgbClr val="002060"/>
              </a:solidFill>
              <a:latin typeface="Maiandra GD" pitchFamily="34" charset="0"/>
            </a:rPr>
            <a:t>Adell</a:t>
          </a:r>
          <a:r>
            <a:rPr lang="es-CO" sz="1600" kern="1200" dirty="0" smtClean="0">
              <a:solidFill>
                <a:srgbClr val="002060"/>
              </a:solidFill>
              <a:latin typeface="Maiandra GD" pitchFamily="34" charset="0"/>
            </a:rPr>
            <a:t>  video y valoración de la actividad</a:t>
          </a:r>
          <a:endParaRPr lang="es-CO" sz="1600" kern="1200" dirty="0"/>
        </a:p>
      </dsp:txBody>
      <dsp:txXfrm>
        <a:off x="0" y="2088490"/>
        <a:ext cx="6096000" cy="638820"/>
      </dsp:txXfrm>
    </dsp:sp>
    <dsp:sp modelId="{23D15AC6-8A5D-4A3F-A709-3DF895D4EA29}">
      <dsp:nvSpPr>
        <dsp:cNvPr id="0" name=""/>
        <dsp:cNvSpPr/>
      </dsp:nvSpPr>
      <dsp:spPr>
        <a:xfrm>
          <a:off x="0" y="2773390"/>
          <a:ext cx="6096000" cy="638820"/>
        </a:xfrm>
        <a:prstGeom prst="roundRect">
          <a:avLst/>
        </a:prstGeom>
        <a:solidFill>
          <a:schemeClr val="accent3">
            <a:hueOff val="6428722"/>
            <a:satOff val="-9646"/>
            <a:lumOff val="-156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CO" sz="1600" b="0" kern="1200" dirty="0" smtClean="0">
              <a:latin typeface="Maiandra GD" pitchFamily="34" charset="0"/>
              <a:ea typeface="Times New Roman"/>
              <a:cs typeface="Times New Roman"/>
            </a:rPr>
            <a:t>Pr@ctica Docente</a:t>
          </a:r>
          <a:endParaRPr lang="es-CO" sz="1600" kern="1200" dirty="0"/>
        </a:p>
      </dsp:txBody>
      <dsp:txXfrm>
        <a:off x="0" y="2773390"/>
        <a:ext cx="6096000" cy="638820"/>
      </dsp:txXfrm>
    </dsp:sp>
    <dsp:sp modelId="{9D8A65F1-9663-4561-882E-E246920728A4}">
      <dsp:nvSpPr>
        <dsp:cNvPr id="0" name=""/>
        <dsp:cNvSpPr/>
      </dsp:nvSpPr>
      <dsp:spPr>
        <a:xfrm>
          <a:off x="0" y="3458291"/>
          <a:ext cx="6096000" cy="638820"/>
        </a:xfrm>
        <a:prstGeom prst="roundRect">
          <a:avLst/>
        </a:prstGeom>
        <a:solidFill>
          <a:schemeClr val="accent3">
            <a:hueOff val="8035903"/>
            <a:satOff val="-12057"/>
            <a:lumOff val="-1961"/>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CO" sz="1600" kern="1200" dirty="0" smtClean="0"/>
            <a:t>Asign@ciones</a:t>
          </a:r>
          <a:endParaRPr lang="es-CO" sz="1600" kern="1200" dirty="0"/>
        </a:p>
      </dsp:txBody>
      <dsp:txXfrm>
        <a:off x="0" y="3458291"/>
        <a:ext cx="6096000" cy="638820"/>
      </dsp:txXfrm>
    </dsp:sp>
    <dsp:sp modelId="{72DBA7DA-E726-4A15-89D3-0B9C5BAC4472}">
      <dsp:nvSpPr>
        <dsp:cNvPr id="0" name=""/>
        <dsp:cNvSpPr/>
      </dsp:nvSpPr>
      <dsp:spPr>
        <a:xfrm>
          <a:off x="0" y="4143191"/>
          <a:ext cx="6096000" cy="638820"/>
        </a:xfrm>
        <a:prstGeom prst="roundRect">
          <a:avLst/>
        </a:prstGeom>
        <a:solidFill>
          <a:schemeClr val="accent3">
            <a:hueOff val="9643083"/>
            <a:satOff val="-14469"/>
            <a:lumOff val="-235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endParaRPr lang="es-CO" sz="1600" kern="1200" dirty="0"/>
        </a:p>
      </dsp:txBody>
      <dsp:txXfrm>
        <a:off x="0" y="4143191"/>
        <a:ext cx="6096000" cy="638820"/>
      </dsp:txXfrm>
    </dsp:sp>
    <dsp:sp modelId="{F6850791-D2D0-4E2B-BD12-10AD55E9B76C}">
      <dsp:nvSpPr>
        <dsp:cNvPr id="0" name=""/>
        <dsp:cNvSpPr/>
      </dsp:nvSpPr>
      <dsp:spPr>
        <a:xfrm>
          <a:off x="0" y="4828091"/>
          <a:ext cx="6096000" cy="638820"/>
        </a:xfrm>
        <a:prstGeom prst="roundRect">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endParaRPr lang="es-CO" sz="1600" kern="1200" dirty="0"/>
        </a:p>
      </dsp:txBody>
      <dsp:txXfrm>
        <a:off x="0" y="4828091"/>
        <a:ext cx="6096000" cy="6388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48A2C3B-8641-4AE3-A5CD-3F7C9C76403F}" type="datetimeFigureOut">
              <a:rPr lang="es-ES"/>
              <a:pPr>
                <a:defRPr/>
              </a:pPr>
              <a:t>14/09/2013</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561C7AF-C16E-4FAC-83A6-3F07C9E7C78A}" type="slidenum">
              <a:rPr lang="es-ES"/>
              <a:pPr>
                <a:defRPr/>
              </a:pPr>
              <a:t>‹Nº›</a:t>
            </a:fld>
            <a:endParaRPr lang="es-ES" dirty="0"/>
          </a:p>
        </p:txBody>
      </p:sp>
    </p:spTree>
    <p:extLst>
      <p:ext uri="{BB962C8B-B14F-4D97-AF65-F5344CB8AC3E}">
        <p14:creationId xmlns="" xmlns:p14="http://schemas.microsoft.com/office/powerpoint/2010/main" val="752019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11</a:t>
            </a:fld>
            <a:endParaRPr lang="es-ES" dirty="0"/>
          </a:p>
        </p:txBody>
      </p:sp>
    </p:spTree>
    <p:extLst>
      <p:ext uri="{BB962C8B-B14F-4D97-AF65-F5344CB8AC3E}">
        <p14:creationId xmlns="" xmlns:p14="http://schemas.microsoft.com/office/powerpoint/2010/main" val="1188595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6 Imagen" descr="plantilla 3.jpg"/>
          <p:cNvPicPr>
            <a:picLocks noChangeAspect="1"/>
          </p:cNvPicPr>
          <p:nvPr/>
        </p:nvPicPr>
        <p:blipFill>
          <a:blip r:embed="rId2" cstate="print"/>
          <a:srcRect l="16444"/>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A9EB0D8B-C14A-4C4D-828C-323E55453FB1}"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7EAE80C9-F505-49E3-A481-C07E0E67A717}"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39998FDA-3F96-4CAD-B50D-E84733849A1C}"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6 Imagen" descr="plantilla 3.jpg"/>
          <p:cNvPicPr>
            <a:picLocks noChangeAspect="1"/>
          </p:cNvPicPr>
          <p:nvPr/>
        </p:nvPicPr>
        <p:blipFill>
          <a:blip r:embed="rId2" cstate="print"/>
          <a:srcRect l="16444"/>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B3EF6A74-EB2A-469A-AA99-DC70A0FA4E10}"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F72440FD-E4EE-4E65-825C-C9E1C6167449}"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30527CCF-A0BC-43C2-BE30-FF1C3A86BAAF}"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endParaRPr lang="en-US" dirty="0"/>
          </a:p>
        </p:txBody>
      </p:sp>
      <p:sp>
        <p:nvSpPr>
          <p:cNvPr id="8" name="4 Marcador de pie de página"/>
          <p:cNvSpPr>
            <a:spLocks noGrp="1"/>
          </p:cNvSpPr>
          <p:nvPr>
            <p:ph type="ftr" sz="quarter" idx="11"/>
          </p:nvPr>
        </p:nvSpPr>
        <p:spPr/>
        <p:txBody>
          <a:bodyPr/>
          <a:lstStyle>
            <a:lvl1pPr>
              <a:defRPr/>
            </a:lvl1pPr>
          </a:lstStyle>
          <a:p>
            <a:pPr>
              <a:defRPr/>
            </a:pPr>
            <a:endParaRPr lang="en-US" dirty="0"/>
          </a:p>
        </p:txBody>
      </p:sp>
      <p:sp>
        <p:nvSpPr>
          <p:cNvPr id="9" name="5 Marcador de número de diapositiva"/>
          <p:cNvSpPr>
            <a:spLocks noGrp="1"/>
          </p:cNvSpPr>
          <p:nvPr>
            <p:ph type="sldNum" sz="quarter" idx="12"/>
          </p:nvPr>
        </p:nvSpPr>
        <p:spPr/>
        <p:txBody>
          <a:bodyPr/>
          <a:lstStyle>
            <a:lvl1pPr>
              <a:defRPr/>
            </a:lvl1pPr>
          </a:lstStyle>
          <a:p>
            <a:pPr>
              <a:defRPr/>
            </a:pPr>
            <a:fld id="{F632E367-8418-497E-B16F-471A1244F56F}"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endParaRPr lang="en-US" dirty="0"/>
          </a:p>
        </p:txBody>
      </p:sp>
      <p:sp>
        <p:nvSpPr>
          <p:cNvPr id="4" name="4 Marcador de pie de página"/>
          <p:cNvSpPr>
            <a:spLocks noGrp="1"/>
          </p:cNvSpPr>
          <p:nvPr>
            <p:ph type="ftr" sz="quarter" idx="11"/>
          </p:nvPr>
        </p:nvSpPr>
        <p:spPr/>
        <p:txBody>
          <a:bodyPr/>
          <a:lstStyle>
            <a:lvl1pPr>
              <a:defRPr/>
            </a:lvl1pPr>
          </a:lstStyle>
          <a:p>
            <a:pPr>
              <a:defRPr/>
            </a:pPr>
            <a:endParaRPr lang="en-US" dirty="0"/>
          </a:p>
        </p:txBody>
      </p:sp>
      <p:sp>
        <p:nvSpPr>
          <p:cNvPr id="5" name="5 Marcador de número de diapositiva"/>
          <p:cNvSpPr>
            <a:spLocks noGrp="1"/>
          </p:cNvSpPr>
          <p:nvPr>
            <p:ph type="sldNum" sz="quarter" idx="12"/>
          </p:nvPr>
        </p:nvSpPr>
        <p:spPr/>
        <p:txBody>
          <a:bodyPr/>
          <a:lstStyle>
            <a:lvl1pPr>
              <a:defRPr/>
            </a:lvl1pPr>
          </a:lstStyle>
          <a:p>
            <a:pPr>
              <a:defRPr/>
            </a:pPr>
            <a:fld id="{43B8F250-A0EB-4280-A307-ECE70DDA5192}"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n-US" dirty="0"/>
          </a:p>
        </p:txBody>
      </p:sp>
      <p:sp>
        <p:nvSpPr>
          <p:cNvPr id="3" name="4 Marcador de pie de página"/>
          <p:cNvSpPr>
            <a:spLocks noGrp="1"/>
          </p:cNvSpPr>
          <p:nvPr>
            <p:ph type="ftr" sz="quarter" idx="11"/>
          </p:nvPr>
        </p:nvSpPr>
        <p:spPr/>
        <p:txBody>
          <a:bodyPr/>
          <a:lstStyle>
            <a:lvl1pPr>
              <a:defRPr/>
            </a:lvl1pPr>
          </a:lstStyle>
          <a:p>
            <a:pPr>
              <a:defRPr/>
            </a:pPr>
            <a:endParaRPr lang="en-US" dirty="0"/>
          </a:p>
        </p:txBody>
      </p:sp>
      <p:sp>
        <p:nvSpPr>
          <p:cNvPr id="4" name="5 Marcador de número de diapositiva"/>
          <p:cNvSpPr>
            <a:spLocks noGrp="1"/>
          </p:cNvSpPr>
          <p:nvPr>
            <p:ph type="sldNum" sz="quarter" idx="12"/>
          </p:nvPr>
        </p:nvSpPr>
        <p:spPr/>
        <p:txBody>
          <a:bodyPr/>
          <a:lstStyle>
            <a:lvl1pPr>
              <a:defRPr/>
            </a:lvl1pPr>
          </a:lstStyle>
          <a:p>
            <a:pPr>
              <a:defRPr/>
            </a:pPr>
            <a:fld id="{F824D763-0C85-4DF5-AB2A-68F1B4E0B80A}"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6EF9333E-C34F-4C68-9304-75C073376634}"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CO"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F7A7757A-F29A-4C73-8501-B6716E88319D}"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33847D0-E081-45A3-B206-C3BF5FE63BE4}"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4406" r:id="rId1"/>
    <p:sldLayoutId id="2147484407"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toondoo.com/" TargetMode="Externa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hyperlink" Target="http://www.toondoo.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XUMyWpCrHuU"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educaplay.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vTTYAcOrv2g"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libre.jpg"/>
          <p:cNvPicPr>
            <a:picLocks noChangeAspect="1"/>
          </p:cNvPicPr>
          <p:nvPr/>
        </p:nvPicPr>
        <p:blipFill>
          <a:blip r:embed="rId2" cstate="print"/>
          <a:stretch>
            <a:fillRect/>
          </a:stretch>
        </p:blipFill>
        <p:spPr>
          <a:xfrm>
            <a:off x="6643702" y="3714752"/>
            <a:ext cx="1714512" cy="1500198"/>
          </a:xfrm>
          <a:prstGeom prst="rect">
            <a:avLst/>
          </a:prstGeom>
        </p:spPr>
      </p:pic>
      <p:sp>
        <p:nvSpPr>
          <p:cNvPr id="3" name="2 Marcador de contenido"/>
          <p:cNvSpPr>
            <a:spLocks noGrp="1"/>
          </p:cNvSpPr>
          <p:nvPr>
            <p:ph sz="quarter" idx="1"/>
          </p:nvPr>
        </p:nvSpPr>
        <p:spPr>
          <a:xfrm>
            <a:off x="241175" y="928670"/>
            <a:ext cx="6116775" cy="3286148"/>
          </a:xfrm>
          <a:noFill/>
          <a:ln w="9525">
            <a:noFill/>
            <a:miter lim="800000"/>
            <a:headEnd/>
            <a:tailEnd/>
          </a:ln>
        </p:spPr>
        <p:txBody>
          <a:bodyPr vert="horz" wrap="square" lIns="91440" tIns="45720" rIns="91440" bIns="45720" numCol="1" anchor="ctr" anchorCtr="0" compatLnSpc="1">
            <a:prstTxWarp prst="textNoShape">
              <a:avLst/>
            </a:prstTxWarp>
          </a:bodyPr>
          <a:lstStyle/>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Programa de capacitación a colaboradores</a:t>
            </a:r>
          </a:p>
          <a:p>
            <a:pPr marL="0" indent="0" algn="ctr">
              <a:spcBef>
                <a:spcPct val="0"/>
              </a:spcBef>
              <a:buFont typeface="Wingdings 2"/>
              <a:buNone/>
              <a:defRPr/>
            </a:pPr>
            <a:endPar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TERCERA sesión</a:t>
            </a:r>
          </a:p>
          <a:p>
            <a:pPr marL="0" indent="0" algn="ctr">
              <a:spcBef>
                <a:spcPct val="0"/>
              </a:spcBef>
              <a:buFont typeface="Wingdings 2"/>
              <a:buNone/>
              <a:defRPr/>
            </a:pP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Dime qué evalúas y te diré qué y cómo enseñas (y qué y cómo tus estudiantes aprenden)</a:t>
            </a:r>
          </a:p>
          <a:p>
            <a:pPr marL="0" indent="0" algn="ctr">
              <a:spcBef>
                <a:spcPct val="0"/>
              </a:spcBef>
              <a:buFont typeface="Wingdings 2"/>
              <a:buNone/>
              <a:defRPr/>
            </a:pPr>
            <a:endPar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Herramientas para evaluar y hacer seguimiento a los estudiantes.</a:t>
            </a:r>
          </a:p>
          <a:p>
            <a:pPr marL="0" indent="0" algn="ctr">
              <a:spcBef>
                <a:spcPct val="0"/>
              </a:spcBef>
              <a:buFont typeface="Wingdings 2"/>
              <a:buNone/>
              <a:defRPr/>
            </a:pPr>
            <a:endPar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7171" name="3 CuadroTexto"/>
          <p:cNvSpPr txBox="1">
            <a:spLocks noChangeArrowheads="1"/>
          </p:cNvSpPr>
          <p:nvPr/>
        </p:nvSpPr>
        <p:spPr bwMode="auto">
          <a:xfrm>
            <a:off x="2786050" y="5500702"/>
            <a:ext cx="5857875" cy="276999"/>
          </a:xfrm>
          <a:prstGeom prst="rect">
            <a:avLst/>
          </a:prstGeom>
          <a:noFill/>
          <a:ln w="9525">
            <a:noFill/>
            <a:miter lim="800000"/>
            <a:headEnd/>
            <a:tailEnd/>
          </a:ln>
        </p:spPr>
        <p:txBody>
          <a:bodyPr>
            <a:spAutoFit/>
          </a:bodyPr>
          <a:lstStyle/>
          <a:p>
            <a:pPr algn="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Propuesta de </a:t>
            </a:r>
            <a:r>
              <a:rPr lang="es-ES"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Formación </a:t>
            </a: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D</a:t>
            </a:r>
            <a:r>
              <a:rPr lang="es-ES"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ocente </a:t>
            </a: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Red de Tecnología </a:t>
            </a:r>
          </a:p>
        </p:txBody>
      </p:sp>
      <p:sp>
        <p:nvSpPr>
          <p:cNvPr id="2" name="1 Rectángulo"/>
          <p:cNvSpPr/>
          <p:nvPr/>
        </p:nvSpPr>
        <p:spPr>
          <a:xfrm>
            <a:off x="4192580" y="5102880"/>
            <a:ext cx="4451386" cy="461665"/>
          </a:xfrm>
          <a:prstGeom prst="rect">
            <a:avLst/>
          </a:prstGeom>
        </p:spPr>
        <p:txBody>
          <a:bodyPr wrap="square">
            <a:spAutoFit/>
          </a:bodyPr>
          <a:lstStyle/>
          <a:p>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Nivel de Profundización</a:t>
            </a:r>
            <a:endParaRPr lang="es-CO"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Tree>
    <p:extLst>
      <p:ext uri="{BB962C8B-B14F-4D97-AF65-F5344CB8AC3E}">
        <p14:creationId xmlns="" xmlns:p14="http://schemas.microsoft.com/office/powerpoint/2010/main" val="3922973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85844" y="71414"/>
            <a:ext cx="7200800" cy="646331"/>
          </a:xfrm>
          <a:prstGeom prst="rect">
            <a:avLst/>
          </a:prstGeom>
          <a:noFill/>
        </p:spPr>
        <p:txBody>
          <a:bodyPr wrap="square" lIns="91440" tIns="45720" rIns="91440" bIns="45720">
            <a:spAutoFit/>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Pr@ctica Docente</a:t>
            </a:r>
            <a:endParaRPr lang="es-E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9" name="8 Rectángulo"/>
          <p:cNvSpPr/>
          <p:nvPr/>
        </p:nvSpPr>
        <p:spPr>
          <a:xfrm>
            <a:off x="500034" y="1214422"/>
            <a:ext cx="7488832" cy="4555093"/>
          </a:xfrm>
          <a:prstGeom prst="rect">
            <a:avLst/>
          </a:prstGeom>
        </p:spPr>
        <p:txBody>
          <a:bodyPr wrap="square">
            <a:spAutoFit/>
          </a:bodyPr>
          <a:lstStyle/>
          <a:p>
            <a:pPr algn="just">
              <a:defRPr/>
            </a:pPr>
            <a:r>
              <a:rPr lang="es-CO" dirty="0">
                <a:solidFill>
                  <a:srgbClr val="002060"/>
                </a:solidFill>
                <a:latin typeface="Maiandra GD" pitchFamily="34" charset="0"/>
                <a:ea typeface="+mj-ea"/>
                <a:cs typeface="+mj-cs"/>
              </a:rPr>
              <a:t>Como actividad de consolidación de los aprendizajes se propone </a:t>
            </a:r>
            <a:r>
              <a:rPr lang="es-CO" dirty="0" smtClean="0">
                <a:solidFill>
                  <a:srgbClr val="002060"/>
                </a:solidFill>
                <a:latin typeface="Maiandra GD" pitchFamily="34" charset="0"/>
                <a:ea typeface="+mj-ea"/>
                <a:cs typeface="+mj-cs"/>
              </a:rPr>
              <a:t>explorar las siguientes sitios web que sirven para la elaboración de  formularios  online y de herramientas  hacer seguimiento a nuestros estudiantes.</a:t>
            </a:r>
            <a:endParaRPr lang="es-CO" dirty="0">
              <a:solidFill>
                <a:srgbClr val="002060"/>
              </a:solidFill>
              <a:latin typeface="Maiandra GD" pitchFamily="34" charset="0"/>
              <a:ea typeface="+mj-ea"/>
              <a:cs typeface="+mj-cs"/>
            </a:endParaRPr>
          </a:p>
          <a:p>
            <a:pPr algn="just">
              <a:defRPr/>
            </a:pPr>
            <a:r>
              <a:rPr lang="es-CO" dirty="0" smtClean="0">
                <a:solidFill>
                  <a:srgbClr val="002060"/>
                </a:solidFill>
                <a:latin typeface="Maiandra GD" pitchFamily="34" charset="0"/>
                <a:ea typeface="+mj-ea"/>
                <a:cs typeface="+mj-cs"/>
              </a:rPr>
              <a:t>Los sitios web  sugeridos </a:t>
            </a:r>
            <a:r>
              <a:rPr lang="es-CO" dirty="0">
                <a:solidFill>
                  <a:srgbClr val="002060"/>
                </a:solidFill>
                <a:latin typeface="Maiandra GD" pitchFamily="34" charset="0"/>
                <a:ea typeface="+mj-ea"/>
                <a:cs typeface="+mj-cs"/>
              </a:rPr>
              <a:t>son los siguientes</a:t>
            </a:r>
            <a:r>
              <a:rPr lang="es-CO" dirty="0" smtClean="0">
                <a:solidFill>
                  <a:srgbClr val="002060"/>
                </a:solidFill>
                <a:latin typeface="Maiandra GD" pitchFamily="34" charset="0"/>
                <a:ea typeface="+mj-ea"/>
                <a:cs typeface="+mj-cs"/>
              </a:rPr>
              <a:t>:</a:t>
            </a:r>
          </a:p>
          <a:p>
            <a:pPr>
              <a:defRPr/>
            </a:pPr>
            <a:endParaRPr lang="es-CO" dirty="0">
              <a:solidFill>
                <a:srgbClr val="002060"/>
              </a:solidFill>
              <a:latin typeface="Maiandra GD" pitchFamily="34" charset="0"/>
              <a:ea typeface="+mj-ea"/>
              <a:cs typeface="+mj-cs"/>
            </a:endParaRPr>
          </a:p>
          <a:p>
            <a:pPr marL="180975" indent="-180975">
              <a:buFont typeface="Arial" pitchFamily="34" charset="0"/>
              <a:buChar char="•"/>
              <a:defRPr/>
            </a:pPr>
            <a:r>
              <a:rPr lang="es-CO" dirty="0">
                <a:solidFill>
                  <a:srgbClr val="002060"/>
                </a:solidFill>
                <a:latin typeface="Maiandra GD" pitchFamily="34" charset="0"/>
                <a:ea typeface="+mj-ea"/>
                <a:cs typeface="+mj-cs"/>
              </a:rPr>
              <a:t>Google drive </a:t>
            </a:r>
            <a:endParaRPr lang="es-CO" dirty="0" smtClean="0">
              <a:solidFill>
                <a:srgbClr val="002060"/>
              </a:solidFill>
              <a:latin typeface="Maiandra GD" pitchFamily="34" charset="0"/>
              <a:ea typeface="+mj-ea"/>
              <a:cs typeface="+mj-cs"/>
            </a:endParaRPr>
          </a:p>
          <a:p>
            <a:pPr marL="180975" indent="-180975">
              <a:defRPr/>
            </a:pPr>
            <a:endParaRPr lang="es-CO" dirty="0">
              <a:solidFill>
                <a:srgbClr val="002060"/>
              </a:solidFill>
              <a:latin typeface="Maiandra GD" pitchFamily="34" charset="0"/>
              <a:ea typeface="+mj-ea"/>
              <a:cs typeface="+mj-cs"/>
            </a:endParaRPr>
          </a:p>
          <a:p>
            <a:pPr marL="180975" indent="-180975">
              <a:buFont typeface="Arial" pitchFamily="34" charset="0"/>
              <a:buChar char="•"/>
              <a:defRPr/>
            </a:pPr>
            <a:r>
              <a:rPr lang="es-CO" dirty="0" err="1" smtClean="0">
                <a:solidFill>
                  <a:srgbClr val="002060"/>
                </a:solidFill>
                <a:latin typeface="Maiandra GD" pitchFamily="34" charset="0"/>
                <a:ea typeface="+mj-ea"/>
                <a:cs typeface="+mj-cs"/>
              </a:rPr>
              <a:t>Quiz</a:t>
            </a:r>
            <a:r>
              <a:rPr lang="es-CO" dirty="0" smtClean="0">
                <a:solidFill>
                  <a:srgbClr val="002060"/>
                </a:solidFill>
                <a:latin typeface="Maiandra GD" pitchFamily="34" charset="0"/>
                <a:ea typeface="+mj-ea"/>
                <a:cs typeface="+mj-cs"/>
              </a:rPr>
              <a:t> me online  </a:t>
            </a:r>
          </a:p>
          <a:p>
            <a:pPr marL="180975" indent="-180975">
              <a:defRPr/>
            </a:pPr>
            <a:endParaRPr lang="es-CO" dirty="0">
              <a:solidFill>
                <a:srgbClr val="002060"/>
              </a:solidFill>
              <a:latin typeface="Maiandra GD" pitchFamily="34" charset="0"/>
              <a:ea typeface="+mj-ea"/>
              <a:cs typeface="+mj-cs"/>
            </a:endParaRPr>
          </a:p>
          <a:p>
            <a:pPr marL="180975" indent="-180975">
              <a:buFont typeface="Arial" pitchFamily="34" charset="0"/>
              <a:buChar char="•"/>
              <a:defRPr/>
            </a:pPr>
            <a:r>
              <a:rPr lang="es-CO" dirty="0" err="1" smtClean="0">
                <a:solidFill>
                  <a:srgbClr val="002060"/>
                </a:solidFill>
                <a:latin typeface="Maiandra GD" pitchFamily="34" charset="0"/>
                <a:ea typeface="+mj-ea"/>
                <a:cs typeface="+mj-cs"/>
              </a:rPr>
              <a:t>Yapaca</a:t>
            </a:r>
            <a:r>
              <a:rPr lang="es-CO" dirty="0" smtClean="0">
                <a:solidFill>
                  <a:srgbClr val="002060"/>
                </a:solidFill>
                <a:latin typeface="Maiandra GD" pitchFamily="34" charset="0"/>
                <a:ea typeface="+mj-ea"/>
                <a:cs typeface="+mj-cs"/>
              </a:rPr>
              <a:t> </a:t>
            </a:r>
          </a:p>
          <a:p>
            <a:pPr marL="180975" indent="-180975">
              <a:defRPr/>
            </a:pPr>
            <a:endParaRPr lang="es-CO" dirty="0">
              <a:solidFill>
                <a:srgbClr val="002060"/>
              </a:solidFill>
              <a:latin typeface="Maiandra GD" pitchFamily="34" charset="0"/>
              <a:ea typeface="+mj-ea"/>
              <a:cs typeface="+mj-cs"/>
            </a:endParaRPr>
          </a:p>
          <a:p>
            <a:pPr marL="180975" indent="-180975">
              <a:buFont typeface="Arial" pitchFamily="34" charset="0"/>
              <a:buChar char="•"/>
              <a:defRPr/>
            </a:pPr>
            <a:r>
              <a:rPr lang="es-CO" dirty="0" err="1" smtClean="0">
                <a:solidFill>
                  <a:srgbClr val="002060"/>
                </a:solidFill>
                <a:latin typeface="Maiandra GD" pitchFamily="34" charset="0"/>
                <a:ea typeface="+mj-ea"/>
                <a:cs typeface="+mj-cs"/>
              </a:rPr>
              <a:t>Flubaroo</a:t>
            </a:r>
            <a:r>
              <a:rPr lang="es-CO" dirty="0" smtClean="0">
                <a:solidFill>
                  <a:srgbClr val="002060"/>
                </a:solidFill>
                <a:latin typeface="Maiandra GD" pitchFamily="34" charset="0"/>
                <a:ea typeface="+mj-ea"/>
                <a:cs typeface="+mj-cs"/>
              </a:rPr>
              <a:t>.</a:t>
            </a:r>
          </a:p>
          <a:p>
            <a:pPr marL="180975" indent="-180975">
              <a:defRPr/>
            </a:pPr>
            <a:endParaRPr lang="es-CO" dirty="0" smtClean="0">
              <a:solidFill>
                <a:srgbClr val="002060"/>
              </a:solidFill>
              <a:latin typeface="Maiandra GD" pitchFamily="34" charset="0"/>
              <a:ea typeface="+mj-ea"/>
              <a:cs typeface="+mj-cs"/>
            </a:endParaRPr>
          </a:p>
          <a:p>
            <a:pPr marL="180975" indent="-180975">
              <a:buFont typeface="Arial" pitchFamily="34" charset="0"/>
              <a:buChar char="•"/>
              <a:defRPr/>
            </a:pPr>
            <a:r>
              <a:rPr lang="es-CO" dirty="0" err="1" smtClean="0">
                <a:solidFill>
                  <a:srgbClr val="002060"/>
                </a:solidFill>
                <a:latin typeface="Maiandra GD" pitchFamily="34" charset="0"/>
                <a:ea typeface="+mj-ea"/>
                <a:cs typeface="+mj-cs"/>
              </a:rPr>
              <a:t>Udutu</a:t>
            </a:r>
            <a:r>
              <a:rPr lang="es-CO" dirty="0" smtClean="0">
                <a:solidFill>
                  <a:srgbClr val="002060"/>
                </a:solidFill>
                <a:latin typeface="Maiandra GD" pitchFamily="34" charset="0"/>
                <a:ea typeface="+mj-ea"/>
                <a:cs typeface="+mj-cs"/>
              </a:rPr>
              <a:t>. </a:t>
            </a:r>
            <a:endParaRPr lang="es-CO" dirty="0">
              <a:solidFill>
                <a:srgbClr val="002060"/>
              </a:solidFill>
              <a:latin typeface="Maiandra GD" pitchFamily="34" charset="0"/>
              <a:ea typeface="+mj-ea"/>
              <a:cs typeface="+mj-cs"/>
            </a:endParaRPr>
          </a:p>
          <a:p>
            <a:pPr marL="180975" indent="-180975">
              <a:buFont typeface="Arial" pitchFamily="34" charset="0"/>
              <a:buChar char="•"/>
              <a:defRPr/>
            </a:pPr>
            <a:endParaRPr lang="es-CO" sz="2000" dirty="0">
              <a:latin typeface="Maiandra GD" pitchFamily="34" charset="0"/>
            </a:endParaRPr>
          </a:p>
        </p:txBody>
      </p:sp>
      <p:pic>
        <p:nvPicPr>
          <p:cNvPr id="10" name="Picture 2"/>
          <p:cNvPicPr>
            <a:picLocks noChangeAspect="1" noChangeArrowheads="1"/>
          </p:cNvPicPr>
          <p:nvPr/>
        </p:nvPicPr>
        <p:blipFill>
          <a:blip r:embed="rId2" cstate="print">
            <a:extLst>
              <a:ext uri="{BEBA8EAE-BF5A-486C-A8C5-ECC9F3942E4B}">
                <a14:imgProps xmlns="" xmlns:a14="http://schemas.microsoft.com/office/drawing/2010/main">
                  <a14:imgLayer r:embed="">
                    <a14:imgEffect>
                      <a14:backgroundRemoval t="0" b="100000" l="0" r="97778"/>
                    </a14:imgEffect>
                  </a14:imgLayer>
                </a14:imgProps>
              </a:ext>
              <a:ext uri="{28A0092B-C50C-407E-A947-70E740481C1C}">
                <a14:useLocalDpi xmlns="" xmlns:a14="http://schemas.microsoft.com/office/drawing/2010/main" val="0"/>
              </a:ext>
            </a:extLst>
          </a:blip>
          <a:srcRect/>
          <a:stretch>
            <a:fillRect/>
          </a:stretch>
        </p:blipFill>
        <p:spPr bwMode="auto">
          <a:xfrm flipH="1">
            <a:off x="6429388" y="3214686"/>
            <a:ext cx="1980219" cy="27363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74406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turno.jpg"/>
          <p:cNvPicPr>
            <a:picLocks noChangeAspect="1"/>
          </p:cNvPicPr>
          <p:nvPr/>
        </p:nvPicPr>
        <p:blipFill>
          <a:blip r:embed="rId3" cstate="print"/>
          <a:srcRect l="6097" r="30488"/>
          <a:stretch>
            <a:fillRect/>
          </a:stretch>
        </p:blipFill>
        <p:spPr>
          <a:xfrm>
            <a:off x="357158" y="1714488"/>
            <a:ext cx="3714776" cy="3905250"/>
          </a:xfrm>
          <a:prstGeom prst="rect">
            <a:avLst/>
          </a:prstGeom>
        </p:spPr>
      </p:pic>
      <p:sp>
        <p:nvSpPr>
          <p:cNvPr id="7" name="1 Título"/>
          <p:cNvSpPr txBox="1">
            <a:spLocks/>
          </p:cNvSpPr>
          <p:nvPr/>
        </p:nvSpPr>
        <p:spPr bwMode="auto">
          <a:xfrm>
            <a:off x="-3944" y="846138"/>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CO" dirty="0" smtClean="0">
                <a:latin typeface="Maiandra GD" pitchFamily="34" charset="0"/>
              </a:rPr>
              <a:t>Es  su turno</a:t>
            </a:r>
            <a:endParaRPr lang="es-CO" dirty="0">
              <a:latin typeface="Maiandra GD" pitchFamily="34" charset="0"/>
            </a:endParaRPr>
          </a:p>
        </p:txBody>
      </p:sp>
      <p:sp>
        <p:nvSpPr>
          <p:cNvPr id="9" name="8 Rectángulo"/>
          <p:cNvSpPr/>
          <p:nvPr/>
        </p:nvSpPr>
        <p:spPr>
          <a:xfrm>
            <a:off x="85844" y="71414"/>
            <a:ext cx="7200800" cy="646331"/>
          </a:xfrm>
          <a:prstGeom prst="rect">
            <a:avLst/>
          </a:prstGeom>
          <a:noFill/>
        </p:spPr>
        <p:txBody>
          <a:bodyPr wrap="square" lIns="91440" tIns="45720" rIns="91440" bIns="45720">
            <a:spAutoFit/>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Pr@ctica Docente</a:t>
            </a:r>
            <a:endParaRPr lang="es-E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8" name="7 Rectángulo"/>
          <p:cNvSpPr/>
          <p:nvPr/>
        </p:nvSpPr>
        <p:spPr>
          <a:xfrm>
            <a:off x="3428992" y="2643182"/>
            <a:ext cx="5357850" cy="3139321"/>
          </a:xfrm>
          <a:prstGeom prst="rect">
            <a:avLst/>
          </a:prstGeom>
        </p:spPr>
        <p:txBody>
          <a:bodyPr wrap="square">
            <a:spAutoFit/>
          </a:bodyPr>
          <a:lstStyle/>
          <a:p>
            <a:pPr marL="457200" indent="-457200" algn="just">
              <a:buFont typeface="Wingdings" pitchFamily="2" charset="2"/>
              <a:buChar char="Ø"/>
            </a:pPr>
            <a:r>
              <a:rPr lang="es-ES_tradnl" dirty="0" smtClean="0">
                <a:solidFill>
                  <a:srgbClr val="002060"/>
                </a:solidFill>
                <a:latin typeface="Maiandra GD" pitchFamily="34" charset="0"/>
                <a:ea typeface="+mj-ea"/>
                <a:cs typeface="+mj-cs"/>
              </a:rPr>
              <a:t>Realizar una caricatura en la que se socialicen cinco sitios de la web 2.0 para realizar evaluación y seguimiento a los estudiantes. </a:t>
            </a:r>
          </a:p>
          <a:p>
            <a:pPr marL="457200" indent="-457200" algn="just">
              <a:buFont typeface="Wingdings" pitchFamily="2" charset="2"/>
              <a:buChar char="Ø"/>
            </a:pPr>
            <a:endParaRPr lang="es-ES_tradnl" dirty="0" smtClean="0">
              <a:solidFill>
                <a:srgbClr val="002060"/>
              </a:solidFill>
              <a:latin typeface="Maiandra GD" pitchFamily="34" charset="0"/>
              <a:ea typeface="+mj-ea"/>
              <a:cs typeface="+mj-cs"/>
            </a:endParaRPr>
          </a:p>
          <a:p>
            <a:pPr marL="457200" indent="-457200" algn="just">
              <a:buFont typeface="Wingdings" pitchFamily="2" charset="2"/>
              <a:buChar char="Ø"/>
            </a:pPr>
            <a:endParaRPr lang="es-ES_tradnl" dirty="0" smtClean="0">
              <a:solidFill>
                <a:srgbClr val="002060"/>
              </a:solidFill>
              <a:latin typeface="Maiandra GD" pitchFamily="34" charset="0"/>
              <a:ea typeface="+mj-ea"/>
              <a:cs typeface="+mj-cs"/>
            </a:endParaRPr>
          </a:p>
          <a:p>
            <a:pPr marL="457200" indent="-457200" algn="just"/>
            <a:endParaRPr lang="es-ES_tradnl" dirty="0" smtClean="0">
              <a:solidFill>
                <a:srgbClr val="002060"/>
              </a:solidFill>
              <a:latin typeface="Maiandra GD" pitchFamily="34" charset="0"/>
              <a:ea typeface="+mj-ea"/>
              <a:cs typeface="+mj-cs"/>
            </a:endParaRPr>
          </a:p>
          <a:p>
            <a:pPr marL="457200" indent="-457200" algn="just"/>
            <a:endParaRPr lang="es-ES_tradnl" dirty="0" smtClean="0">
              <a:solidFill>
                <a:srgbClr val="002060"/>
              </a:solidFill>
              <a:latin typeface="Maiandra GD" pitchFamily="34" charset="0"/>
              <a:ea typeface="+mj-ea"/>
              <a:cs typeface="+mj-cs"/>
            </a:endParaRPr>
          </a:p>
          <a:p>
            <a:pPr marL="457200" indent="-457200" algn="just"/>
            <a:endParaRPr lang="es-ES_tradnl" dirty="0" smtClean="0">
              <a:solidFill>
                <a:srgbClr val="002060"/>
              </a:solidFill>
              <a:latin typeface="Maiandra GD" pitchFamily="34" charset="0"/>
              <a:ea typeface="+mj-ea"/>
              <a:cs typeface="+mj-cs"/>
            </a:endParaRPr>
          </a:p>
          <a:p>
            <a:pPr marL="457200" indent="-457200" algn="just"/>
            <a:endParaRPr lang="es-ES_tradnl" dirty="0" smtClean="0">
              <a:solidFill>
                <a:srgbClr val="002060"/>
              </a:solidFill>
              <a:latin typeface="Maiandra GD" pitchFamily="34" charset="0"/>
              <a:ea typeface="+mj-ea"/>
              <a:cs typeface="+mj-cs"/>
            </a:endParaRPr>
          </a:p>
          <a:p>
            <a:pPr marL="457200" indent="-457200" algn="just"/>
            <a:endParaRPr lang="es-ES_tradnl" dirty="0" smtClean="0">
              <a:solidFill>
                <a:srgbClr val="002060"/>
              </a:solidFill>
              <a:latin typeface="Maiandra GD" pitchFamily="34" charset="0"/>
              <a:ea typeface="+mj-ea"/>
              <a:cs typeface="+mj-cs"/>
            </a:endParaRPr>
          </a:p>
          <a:p>
            <a:pPr marL="457200" indent="-457200" algn="just">
              <a:buFont typeface="Wingdings" pitchFamily="2" charset="2"/>
              <a:buChar char="Ø"/>
            </a:pPr>
            <a:r>
              <a:rPr lang="es-ES_tradnl" dirty="0" smtClean="0">
                <a:solidFill>
                  <a:srgbClr val="002060"/>
                </a:solidFill>
                <a:latin typeface="Maiandra GD" pitchFamily="34" charset="0"/>
                <a:ea typeface="+mj-ea"/>
                <a:cs typeface="+mj-cs"/>
              </a:rPr>
              <a:t>Trabajar los módulos del aula virtual.</a:t>
            </a:r>
          </a:p>
        </p:txBody>
      </p:sp>
      <p:pic>
        <p:nvPicPr>
          <p:cNvPr id="3074" name="Picture 2"/>
          <p:cNvPicPr>
            <a:picLocks noChangeAspect="1" noChangeArrowheads="1"/>
          </p:cNvPicPr>
          <p:nvPr/>
        </p:nvPicPr>
        <p:blipFill>
          <a:blip r:embed="rId4" cstate="print"/>
          <a:srcRect/>
          <a:stretch>
            <a:fillRect/>
          </a:stretch>
        </p:blipFill>
        <p:spPr bwMode="auto">
          <a:xfrm>
            <a:off x="5214942" y="3643314"/>
            <a:ext cx="2057400" cy="809625"/>
          </a:xfrm>
          <a:prstGeom prst="rect">
            <a:avLst/>
          </a:prstGeom>
          <a:noFill/>
          <a:ln w="9525">
            <a:noFill/>
            <a:miter lim="800000"/>
            <a:headEnd/>
            <a:tailEnd/>
          </a:ln>
          <a:effectLst/>
        </p:spPr>
      </p:pic>
      <p:sp>
        <p:nvSpPr>
          <p:cNvPr id="10" name="9 Rectángulo"/>
          <p:cNvSpPr/>
          <p:nvPr/>
        </p:nvSpPr>
        <p:spPr>
          <a:xfrm>
            <a:off x="4929190" y="4500570"/>
            <a:ext cx="2711063" cy="369332"/>
          </a:xfrm>
          <a:prstGeom prst="rect">
            <a:avLst/>
          </a:prstGeom>
        </p:spPr>
        <p:txBody>
          <a:bodyPr wrap="none">
            <a:spAutoFit/>
          </a:bodyPr>
          <a:lstStyle/>
          <a:p>
            <a:r>
              <a:rPr lang="es-CO" dirty="0" smtClean="0">
                <a:hlinkClick r:id="rId5"/>
              </a:rPr>
              <a:t>http://www.toondoo.com/</a:t>
            </a:r>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323528" y="836712"/>
            <a:ext cx="781779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Asign@ciones</a:t>
            </a:r>
            <a:endParaRPr lang="es-E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a:p>
            <a:endParaRPr lang="es-CO" dirty="0"/>
          </a:p>
        </p:txBody>
      </p:sp>
      <p:sp>
        <p:nvSpPr>
          <p:cNvPr id="6" name="5 CuadroTexto"/>
          <p:cNvSpPr txBox="1"/>
          <p:nvPr/>
        </p:nvSpPr>
        <p:spPr>
          <a:xfrm>
            <a:off x="428596" y="2000240"/>
            <a:ext cx="7056784" cy="1200329"/>
          </a:xfrm>
          <a:prstGeom prst="rect">
            <a:avLst/>
          </a:prstGeom>
          <a:noFill/>
        </p:spPr>
        <p:txBody>
          <a:bodyPr wrap="square" rtlCol="0">
            <a:spAutoFit/>
          </a:bodyPr>
          <a:lstStyle/>
          <a:p>
            <a:pPr marL="342900" indent="-342900">
              <a:buFont typeface="Wingdings" pitchFamily="2" charset="2"/>
              <a:buChar char="Ø"/>
            </a:pPr>
            <a:r>
              <a:rPr lang="es-ES_tradnl" dirty="0" smtClean="0">
                <a:solidFill>
                  <a:srgbClr val="002060"/>
                </a:solidFill>
                <a:latin typeface="Maiandra GD" pitchFamily="34" charset="0"/>
                <a:ea typeface="+mj-ea"/>
                <a:cs typeface="+mj-cs"/>
              </a:rPr>
              <a:t>Realizar un formulario online utilizando un recurso de la web </a:t>
            </a:r>
            <a:endParaRPr lang="es-CO" dirty="0" smtClean="0">
              <a:solidFill>
                <a:srgbClr val="002060"/>
              </a:solidFill>
              <a:latin typeface="Maiandra GD" pitchFamily="34" charset="0"/>
              <a:ea typeface="+mj-ea"/>
              <a:cs typeface="+mj-cs"/>
            </a:endParaRPr>
          </a:p>
          <a:p>
            <a:pPr marL="342900" indent="-342900">
              <a:buFont typeface="Wingdings" pitchFamily="2" charset="2"/>
              <a:buChar char="Ø"/>
            </a:pPr>
            <a:r>
              <a:rPr lang="es-ES_tradnl" dirty="0" smtClean="0">
                <a:solidFill>
                  <a:srgbClr val="002060"/>
                </a:solidFill>
                <a:latin typeface="Maiandra GD" pitchFamily="34" charset="0"/>
                <a:ea typeface="+mj-ea"/>
                <a:cs typeface="+mj-cs"/>
              </a:rPr>
              <a:t>Caricatura en </a:t>
            </a:r>
            <a:r>
              <a:rPr lang="es-CO" dirty="0" smtClean="0">
                <a:solidFill>
                  <a:srgbClr val="002060"/>
                </a:solidFill>
                <a:latin typeface="Maiandra GD" pitchFamily="34" charset="0"/>
                <a:ea typeface="+mj-ea"/>
                <a:cs typeface="+mj-cs"/>
                <a:hlinkClick r:id="rId2"/>
              </a:rPr>
              <a:t>http://www.toondoo.com/</a:t>
            </a:r>
            <a:r>
              <a:rPr lang="es-CO" dirty="0" smtClean="0">
                <a:solidFill>
                  <a:srgbClr val="002060"/>
                </a:solidFill>
                <a:latin typeface="Maiandra GD" pitchFamily="34" charset="0"/>
                <a:ea typeface="+mj-ea"/>
                <a:cs typeface="+mj-cs"/>
              </a:rPr>
              <a:t> sobre los sitios web para evaluar y hacer seguimiento a los estudiantes. </a:t>
            </a:r>
            <a:endParaRPr lang="es-ES_tradnl" dirty="0" smtClean="0">
              <a:solidFill>
                <a:srgbClr val="002060"/>
              </a:solidFill>
              <a:latin typeface="Maiandra GD" pitchFamily="34" charset="0"/>
              <a:ea typeface="+mj-ea"/>
              <a:cs typeface="+mj-cs"/>
            </a:endParaRPr>
          </a:p>
          <a:p>
            <a:pPr marL="342900" indent="-342900">
              <a:buFont typeface="Wingdings" pitchFamily="2" charset="2"/>
              <a:buChar char="Ø"/>
            </a:pPr>
            <a:r>
              <a:rPr lang="es-ES_tradnl" dirty="0" smtClean="0">
                <a:solidFill>
                  <a:srgbClr val="002060"/>
                </a:solidFill>
                <a:latin typeface="Maiandra GD" pitchFamily="34" charset="0"/>
                <a:ea typeface="+mj-ea"/>
                <a:cs typeface="+mj-cs"/>
              </a:rPr>
              <a:t>Evaluación de la actividad</a:t>
            </a:r>
            <a:endParaRPr lang="es-CO" dirty="0" smtClean="0">
              <a:solidFill>
                <a:srgbClr val="002060"/>
              </a:solidFill>
              <a:latin typeface="Maiandra GD" pitchFamily="34" charset="0"/>
              <a:ea typeface="+mj-ea"/>
              <a:cs typeface="+mj-cs"/>
            </a:endParaRPr>
          </a:p>
        </p:txBody>
      </p:sp>
    </p:spTree>
    <p:extLst>
      <p:ext uri="{BB962C8B-B14F-4D97-AF65-F5344CB8AC3E}">
        <p14:creationId xmlns="" xmlns:p14="http://schemas.microsoft.com/office/powerpoint/2010/main" val="3350879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candado.jpg"/>
          <p:cNvPicPr>
            <a:picLocks noChangeAspect="1"/>
          </p:cNvPicPr>
          <p:nvPr/>
        </p:nvPicPr>
        <p:blipFill>
          <a:blip r:embed="rId2" cstate="print"/>
          <a:stretch>
            <a:fillRect/>
          </a:stretch>
        </p:blipFill>
        <p:spPr>
          <a:xfrm>
            <a:off x="2571736" y="1571612"/>
            <a:ext cx="3054356" cy="3054356"/>
          </a:xfrm>
          <a:prstGeom prst="rect">
            <a:avLst/>
          </a:prstGeom>
        </p:spPr>
      </p:pic>
      <p:sp>
        <p:nvSpPr>
          <p:cNvPr id="4" name="1 Título"/>
          <p:cNvSpPr txBox="1">
            <a:spLocks/>
          </p:cNvSpPr>
          <p:nvPr/>
        </p:nvSpPr>
        <p:spPr bwMode="auto">
          <a:xfrm>
            <a:off x="323528" y="836712"/>
            <a:ext cx="781779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Ahor@</a:t>
            </a:r>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 </a:t>
            </a:r>
            <a:r>
              <a:rPr lang="es-E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Toma la llave</a:t>
            </a:r>
            <a:endParaRPr lang="es-E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a:p>
            <a:endParaRPr lang="es-CO" dirty="0"/>
          </a:p>
        </p:txBody>
      </p:sp>
    </p:spTree>
    <p:extLst>
      <p:ext uri="{BB962C8B-B14F-4D97-AF65-F5344CB8AC3E}">
        <p14:creationId xmlns="" xmlns:p14="http://schemas.microsoft.com/office/powerpoint/2010/main" val="1917408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85748" y="71422"/>
            <a:ext cx="7772400" cy="1143000"/>
          </a:xfrm>
        </p:spPr>
        <p:txBody>
          <a:bodyPr/>
          <a:lstStyle/>
          <a:p>
            <a:pPr algn="l" eaLnBrk="1" hangingPunct="1">
              <a:defRPr/>
            </a:pPr>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Agenda</a:t>
            </a:r>
          </a:p>
        </p:txBody>
      </p:sp>
      <p:graphicFrame>
        <p:nvGraphicFramePr>
          <p:cNvPr id="6" name="5 Diagrama"/>
          <p:cNvGraphicFramePr/>
          <p:nvPr/>
        </p:nvGraphicFramePr>
        <p:xfrm>
          <a:off x="1428728" y="571480"/>
          <a:ext cx="6096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18424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camino2.jpg"/>
          <p:cNvPicPr>
            <a:picLocks noChangeAspect="1"/>
          </p:cNvPicPr>
          <p:nvPr/>
        </p:nvPicPr>
        <p:blipFill>
          <a:blip r:embed="rId2" cstate="print"/>
          <a:stretch>
            <a:fillRect/>
          </a:stretch>
        </p:blipFill>
        <p:spPr>
          <a:xfrm>
            <a:off x="0" y="3286124"/>
            <a:ext cx="2524132" cy="2524132"/>
          </a:xfrm>
          <a:prstGeom prst="rect">
            <a:avLst/>
          </a:prstGeom>
        </p:spPr>
      </p:pic>
      <p:sp>
        <p:nvSpPr>
          <p:cNvPr id="3" name="2 Subtítulo"/>
          <p:cNvSpPr>
            <a:spLocks noGrp="1"/>
          </p:cNvSpPr>
          <p:nvPr>
            <p:ph type="subTitle" idx="1"/>
          </p:nvPr>
        </p:nvSpPr>
        <p:spPr>
          <a:xfrm>
            <a:off x="2428860" y="1571612"/>
            <a:ext cx="6120680" cy="3418789"/>
          </a:xfrm>
        </p:spPr>
        <p:txBody>
          <a:bodyPr/>
          <a:lstStyle/>
          <a:p>
            <a:endParaRPr lang="es-CO" b="1" dirty="0">
              <a:ln w="17780" cmpd="sng">
                <a:solidFill>
                  <a:srgbClr val="FFFFFF"/>
                </a:solidFill>
                <a:prstDash val="solid"/>
                <a:miter lim="800000"/>
              </a:ln>
              <a:solidFill>
                <a:schemeClr val="tx1"/>
              </a:solidFill>
              <a:effectLst>
                <a:glow rad="139700">
                  <a:schemeClr val="accent1">
                    <a:satMod val="175000"/>
                    <a:alpha val="40000"/>
                  </a:schemeClr>
                </a:glow>
                <a:outerShdw blurRad="50800" algn="tl" rotWithShape="0">
                  <a:srgbClr val="000000"/>
                </a:outerShdw>
              </a:effectLst>
            </a:endParaRPr>
          </a:p>
          <a:p>
            <a:pPr marL="342900" indent="-342900" algn="just">
              <a:buFont typeface="Wingdings" pitchFamily="2" charset="2"/>
              <a:buChar char="ü"/>
            </a:pPr>
            <a:r>
              <a:rPr lang="es-CO" sz="2000" dirty="0" smtClean="0">
                <a:solidFill>
                  <a:srgbClr val="002060"/>
                </a:solidFill>
                <a:latin typeface="Maiandra GD" pitchFamily="34" charset="0"/>
                <a:ea typeface="+mj-ea"/>
                <a:cs typeface="+mj-cs"/>
              </a:rPr>
              <a:t>Compara las herramientas que brinda la web 2.0 para valorar y evaluar a los estudiantes de manera virtual y/o semi-presencial. </a:t>
            </a:r>
          </a:p>
          <a:p>
            <a:endParaRPr lang="es-CO" sz="2000" dirty="0">
              <a:solidFill>
                <a:schemeClr val="tx1"/>
              </a:solidFill>
              <a:latin typeface="Maiandra GD" pitchFamily="34" charset="0"/>
              <a:ea typeface="Calibri" pitchFamily="34" charset="0"/>
              <a:cs typeface="Times New Roman" pitchFamily="18" charset="0"/>
            </a:endParaRPr>
          </a:p>
        </p:txBody>
      </p:sp>
      <p:sp>
        <p:nvSpPr>
          <p:cNvPr id="10" name="9 CuadroTexto"/>
          <p:cNvSpPr txBox="1"/>
          <p:nvPr/>
        </p:nvSpPr>
        <p:spPr>
          <a:xfrm>
            <a:off x="0" y="0"/>
            <a:ext cx="7056784" cy="769441"/>
          </a:xfrm>
          <a:prstGeom prst="rect">
            <a:avLst/>
          </a:prstGeom>
          <a:noFill/>
        </p:spPr>
        <p:txBody>
          <a:bodyPr wrap="square" rtlCol="0">
            <a:spAutoFit/>
          </a:bodyPr>
          <a:lstStyle/>
          <a:p>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Propósitos</a:t>
            </a:r>
            <a:endParaRPr lang="es-CO" sz="2800" dirty="0"/>
          </a:p>
        </p:txBody>
      </p:sp>
      <p:sp>
        <p:nvSpPr>
          <p:cNvPr id="12" name="11 CuadroTexto"/>
          <p:cNvSpPr txBox="1"/>
          <p:nvPr/>
        </p:nvSpPr>
        <p:spPr>
          <a:xfrm>
            <a:off x="1763688" y="875868"/>
            <a:ext cx="6480720" cy="338554"/>
          </a:xfrm>
          <a:prstGeom prst="rect">
            <a:avLst/>
          </a:prstGeom>
          <a:noFill/>
        </p:spPr>
        <p:txBody>
          <a:bodyPr wrap="square" rtlCol="0">
            <a:spAutoFit/>
          </a:bodyPr>
          <a:lstStyle/>
          <a:p>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Para la sesión Presencial y No presencial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714356"/>
            <a:ext cx="7772400" cy="1470025"/>
          </a:xfrm>
        </p:spPr>
        <p:txBody>
          <a:bodyPr/>
          <a:lstStyle/>
          <a:p>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Rec@pitulemos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3" name="2 Subtítulo"/>
          <p:cNvSpPr>
            <a:spLocks noGrp="1"/>
          </p:cNvSpPr>
          <p:nvPr>
            <p:ph type="subTitle" idx="1"/>
          </p:nvPr>
        </p:nvSpPr>
        <p:spPr>
          <a:xfrm>
            <a:off x="709571" y="1691308"/>
            <a:ext cx="7488832" cy="576064"/>
          </a:xfrm>
        </p:spPr>
        <p:txBody>
          <a:bodyPr/>
          <a:lstStyle/>
          <a:p>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Retroalimentación</a:t>
            </a:r>
            <a:r>
              <a:rPr lang="es-CO" sz="1100" dirty="0">
                <a:solidFill>
                  <a:srgbClr val="002060"/>
                </a:solidFill>
                <a:effectLst>
                  <a:outerShdw blurRad="38100" dist="38100" dir="2700000" algn="tl">
                    <a:srgbClr val="000000">
                      <a:alpha val="43137"/>
                    </a:srgbClr>
                  </a:outerShdw>
                </a:effectLst>
                <a:latin typeface="Maiandra GD" pitchFamily="34" charset="0"/>
                <a:ea typeface="+mj-ea"/>
                <a:cs typeface="+mj-cs"/>
              </a:rPr>
              <a:t>   </a:t>
            </a:r>
            <a:r>
              <a:rPr lang="es-CO"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SEGUNDA sesión</a:t>
            </a:r>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a:t>
            </a:r>
          </a:p>
        </p:txBody>
      </p:sp>
      <p:pic>
        <p:nvPicPr>
          <p:cNvPr id="8" name="7 Imagen" descr="colaborativo.jpg"/>
          <p:cNvPicPr>
            <a:picLocks noChangeAspect="1"/>
          </p:cNvPicPr>
          <p:nvPr/>
        </p:nvPicPr>
        <p:blipFill>
          <a:blip r:embed="rId2" cstate="print"/>
          <a:stretch>
            <a:fillRect/>
          </a:stretch>
        </p:blipFill>
        <p:spPr>
          <a:xfrm>
            <a:off x="2714613" y="2357430"/>
            <a:ext cx="3429023" cy="2571768"/>
          </a:xfrm>
          <a:prstGeom prst="rect">
            <a:avLst/>
          </a:prstGeom>
        </p:spPr>
      </p:pic>
      <p:sp>
        <p:nvSpPr>
          <p:cNvPr id="5" name="4 CuadroTexto"/>
          <p:cNvSpPr txBox="1"/>
          <p:nvPr/>
        </p:nvSpPr>
        <p:spPr>
          <a:xfrm>
            <a:off x="571472" y="4729001"/>
            <a:ext cx="7858180" cy="1200329"/>
          </a:xfrm>
          <a:prstGeom prst="rect">
            <a:avLst/>
          </a:prstGeom>
          <a:noFill/>
        </p:spPr>
        <p:txBody>
          <a:bodyPr wrap="square" rtlCol="0">
            <a:spAutoFit/>
          </a:bodyPr>
          <a:lstStyle/>
          <a:p>
            <a:pPr marL="342900" indent="-342900" algn="just">
              <a:buAutoNum type="arabicPeriod"/>
            </a:pPr>
            <a:r>
              <a:rPr lang="es-CO" dirty="0" smtClean="0">
                <a:solidFill>
                  <a:srgbClr val="002060"/>
                </a:solidFill>
                <a:latin typeface="Maiandra GD" pitchFamily="34" charset="0"/>
                <a:ea typeface="+mj-ea"/>
                <a:cs typeface="+mj-cs"/>
              </a:rPr>
              <a:t>MENCIONE 5 VENTAJAS PEDAGÓGICAS DE LAS HERRAMIENTAS DE LA WEB 2.0</a:t>
            </a:r>
          </a:p>
          <a:p>
            <a:pPr marL="342900" indent="-342900" algn="just">
              <a:buAutoNum type="arabicPeriod"/>
            </a:pPr>
            <a:r>
              <a:rPr lang="es-CO" dirty="0" smtClean="0">
                <a:solidFill>
                  <a:srgbClr val="002060"/>
                </a:solidFill>
                <a:latin typeface="Maiandra GD" pitchFamily="34" charset="0"/>
                <a:ea typeface="+mj-ea"/>
                <a:cs typeface="+mj-cs"/>
              </a:rPr>
              <a:t>SELECCIONE 3 HERRAMIENTAS DE LA WEB 2.0 PARA SU SABER</a:t>
            </a:r>
          </a:p>
          <a:p>
            <a:pPr marL="342900" indent="-342900"/>
            <a:endParaRPr lang="es-CO" dirty="0"/>
          </a:p>
        </p:txBody>
      </p:sp>
    </p:spTree>
    <p:extLst>
      <p:ext uri="{BB962C8B-B14F-4D97-AF65-F5344CB8AC3E}">
        <p14:creationId xmlns="" xmlns:p14="http://schemas.microsoft.com/office/powerpoint/2010/main" val="2836563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11" name="10 CuadroTexto"/>
          <p:cNvSpPr txBox="1"/>
          <p:nvPr/>
        </p:nvSpPr>
        <p:spPr>
          <a:xfrm>
            <a:off x="714348" y="928670"/>
            <a:ext cx="7715304" cy="5632311"/>
          </a:xfrm>
          <a:prstGeom prst="rect">
            <a:avLst/>
          </a:prstGeom>
          <a:noFill/>
        </p:spPr>
        <p:txBody>
          <a:bodyPr wrap="square" rtlCol="0">
            <a:spAutoFit/>
          </a:bodyPr>
          <a:lstStyle/>
          <a:p>
            <a:pPr marL="285750" indent="-285750" algn="ctr">
              <a:spcBef>
                <a:spcPct val="20000"/>
              </a:spcBef>
            </a:pPr>
            <a:r>
              <a:rPr lang="es-CO" dirty="0" smtClean="0">
                <a:solidFill>
                  <a:srgbClr val="002060"/>
                </a:solidFill>
                <a:latin typeface="Maiandra GD" pitchFamily="34" charset="0"/>
                <a:ea typeface="+mj-ea"/>
                <a:cs typeface="+mj-cs"/>
              </a:rPr>
              <a:t>DEFINICIÓN</a:t>
            </a:r>
          </a:p>
          <a:p>
            <a:pPr marL="285750" indent="-285750" algn="just">
              <a:spcBef>
                <a:spcPct val="20000"/>
              </a:spcBef>
              <a:buFont typeface="Wingdings" pitchFamily="2" charset="2"/>
              <a:buChar char="ü"/>
            </a:pPr>
            <a:r>
              <a:rPr lang="es-CO" dirty="0" smtClean="0">
                <a:solidFill>
                  <a:srgbClr val="002060"/>
                </a:solidFill>
                <a:latin typeface="Maiandra GD" pitchFamily="34" charset="0"/>
                <a:ea typeface="+mj-ea"/>
                <a:cs typeface="+mj-cs"/>
              </a:rPr>
              <a:t>En la web existen varias  herramientas que permite realizar  evaluaciones  y seguimiento a los estudiantes algunas de ellas son gratuitas. Es un valioso recurso para los formadora ya que permiten agilizar ciertos procesos ( valoración final, graficas estadísticas y resultado en tiempo real)</a:t>
            </a:r>
          </a:p>
          <a:p>
            <a:pPr marL="285750" indent="-285750" algn="ctr">
              <a:spcBef>
                <a:spcPct val="20000"/>
              </a:spcBef>
            </a:pPr>
            <a:r>
              <a:rPr lang="es-CO" dirty="0" smtClean="0">
                <a:solidFill>
                  <a:srgbClr val="002060"/>
                </a:solidFill>
                <a:latin typeface="Maiandra GD" pitchFamily="34" charset="0"/>
                <a:ea typeface="+mj-ea"/>
                <a:cs typeface="+mj-cs"/>
              </a:rPr>
              <a:t>CARACTERISTICAS </a:t>
            </a:r>
          </a:p>
          <a:p>
            <a:pPr marL="285750" indent="-285750" algn="just">
              <a:spcBef>
                <a:spcPct val="20000"/>
              </a:spcBef>
            </a:pPr>
            <a:r>
              <a:rPr lang="es-CO" dirty="0" smtClean="0">
                <a:solidFill>
                  <a:srgbClr val="002060"/>
                </a:solidFill>
                <a:latin typeface="Maiandra GD" pitchFamily="34" charset="0"/>
                <a:ea typeface="+mj-ea"/>
                <a:cs typeface="+mj-cs"/>
              </a:rPr>
              <a:t>1. Se consideran como herramientas sincrónicas o asincrónicas </a:t>
            </a:r>
          </a:p>
          <a:p>
            <a:pPr marL="285750" indent="-285750" algn="just">
              <a:spcBef>
                <a:spcPct val="20000"/>
              </a:spcBef>
            </a:pPr>
            <a:r>
              <a:rPr lang="es-CO" dirty="0" smtClean="0">
                <a:solidFill>
                  <a:srgbClr val="002060"/>
                </a:solidFill>
                <a:latin typeface="Maiandra GD" pitchFamily="34" charset="0"/>
                <a:ea typeface="+mj-ea"/>
                <a:cs typeface="+mj-cs"/>
              </a:rPr>
              <a:t>2. Agilización de respuesta de la evaluación</a:t>
            </a:r>
          </a:p>
          <a:p>
            <a:pPr marL="285750" indent="-285750" algn="just">
              <a:spcBef>
                <a:spcPct val="20000"/>
              </a:spcBef>
            </a:pPr>
            <a:r>
              <a:rPr lang="es-CO" dirty="0" smtClean="0">
                <a:solidFill>
                  <a:srgbClr val="002060"/>
                </a:solidFill>
                <a:latin typeface="Maiandra GD" pitchFamily="34" charset="0"/>
                <a:ea typeface="+mj-ea"/>
                <a:cs typeface="+mj-cs"/>
              </a:rPr>
              <a:t>3. Representación estadística de los resultados  </a:t>
            </a:r>
          </a:p>
          <a:p>
            <a:pPr marL="285750" indent="-285750" algn="just">
              <a:spcBef>
                <a:spcPct val="20000"/>
              </a:spcBef>
            </a:pPr>
            <a:r>
              <a:rPr lang="es-CO" dirty="0" smtClean="0">
                <a:solidFill>
                  <a:srgbClr val="002060"/>
                </a:solidFill>
                <a:latin typeface="Maiandra GD" pitchFamily="34" charset="0"/>
                <a:ea typeface="+mj-ea"/>
                <a:cs typeface="+mj-cs"/>
              </a:rPr>
              <a:t>4. Autonomía en la creación de su formulario </a:t>
            </a:r>
          </a:p>
          <a:p>
            <a:pPr marL="285750" indent="-285750" algn="ctr">
              <a:spcBef>
                <a:spcPct val="20000"/>
              </a:spcBef>
            </a:pPr>
            <a:r>
              <a:rPr lang="es-CO" dirty="0" smtClean="0">
                <a:solidFill>
                  <a:srgbClr val="002060"/>
                </a:solidFill>
                <a:latin typeface="Maiandra GD" pitchFamily="34" charset="0"/>
                <a:ea typeface="+mj-ea"/>
                <a:cs typeface="+mj-cs"/>
              </a:rPr>
              <a:t>HERRAMIENTAS </a:t>
            </a:r>
          </a:p>
          <a:p>
            <a:pPr marL="285750" indent="-285750" algn="just">
              <a:spcBef>
                <a:spcPct val="20000"/>
              </a:spcBef>
              <a:buFont typeface="Wingdings" pitchFamily="2" charset="2"/>
              <a:buChar char="ü"/>
            </a:pPr>
            <a:r>
              <a:rPr lang="es-CO" dirty="0" smtClean="0">
                <a:solidFill>
                  <a:srgbClr val="002060"/>
                </a:solidFill>
                <a:latin typeface="Maiandra GD" pitchFamily="34" charset="0"/>
                <a:ea typeface="+mj-ea"/>
                <a:cs typeface="+mj-cs"/>
              </a:rPr>
              <a:t>texto , gráficos, sopa de letras. Flash </a:t>
            </a:r>
            <a:r>
              <a:rPr lang="es-CO" dirty="0" err="1" smtClean="0">
                <a:solidFill>
                  <a:srgbClr val="002060"/>
                </a:solidFill>
                <a:latin typeface="Maiandra GD" pitchFamily="34" charset="0"/>
                <a:ea typeface="+mj-ea"/>
                <a:cs typeface="+mj-cs"/>
              </a:rPr>
              <a:t>cards</a:t>
            </a:r>
            <a:r>
              <a:rPr lang="es-CO" dirty="0" smtClean="0">
                <a:solidFill>
                  <a:srgbClr val="002060"/>
                </a:solidFill>
                <a:latin typeface="Maiandra GD" pitchFamily="34" charset="0"/>
                <a:ea typeface="+mj-ea"/>
                <a:cs typeface="+mj-cs"/>
              </a:rPr>
              <a:t> ,</a:t>
            </a:r>
            <a:r>
              <a:rPr lang="es-CO" dirty="0" err="1" smtClean="0">
                <a:solidFill>
                  <a:srgbClr val="002060"/>
                </a:solidFill>
                <a:latin typeface="Maiandra GD" pitchFamily="34" charset="0"/>
                <a:ea typeface="+mj-ea"/>
                <a:cs typeface="+mj-cs"/>
              </a:rPr>
              <a:t>puzzle</a:t>
            </a:r>
            <a:r>
              <a:rPr lang="es-CO" dirty="0" smtClean="0">
                <a:solidFill>
                  <a:srgbClr val="002060"/>
                </a:solidFill>
                <a:latin typeface="Maiandra GD" pitchFamily="34" charset="0"/>
                <a:ea typeface="+mj-ea"/>
                <a:cs typeface="+mj-cs"/>
              </a:rPr>
              <a:t> entre otros.</a:t>
            </a:r>
          </a:p>
          <a:p>
            <a:pPr marL="285750" indent="-285750" algn="ctr">
              <a:spcBef>
                <a:spcPct val="20000"/>
              </a:spcBef>
            </a:pPr>
            <a:r>
              <a:rPr lang="es-CO" dirty="0" smtClean="0">
                <a:solidFill>
                  <a:srgbClr val="002060"/>
                </a:solidFill>
                <a:latin typeface="Maiandra GD" pitchFamily="34" charset="0"/>
                <a:ea typeface="+mj-ea"/>
                <a:cs typeface="+mj-cs"/>
              </a:rPr>
              <a:t>EXPLORACIÓN </a:t>
            </a:r>
          </a:p>
          <a:p>
            <a:pPr marL="285750" indent="-285750" algn="just">
              <a:spcBef>
                <a:spcPct val="20000"/>
              </a:spcBef>
              <a:buFont typeface="Wingdings" pitchFamily="2" charset="2"/>
              <a:buChar char="ü"/>
            </a:pPr>
            <a:r>
              <a:rPr lang="es-CO" dirty="0" err="1" smtClean="0">
                <a:solidFill>
                  <a:srgbClr val="002060"/>
                </a:solidFill>
                <a:latin typeface="Maiandra GD" pitchFamily="34" charset="0"/>
                <a:ea typeface="+mj-ea"/>
                <a:cs typeface="+mj-cs"/>
              </a:rPr>
              <a:t>Googledrive</a:t>
            </a:r>
            <a:r>
              <a:rPr lang="es-CO" dirty="0" smtClean="0">
                <a:solidFill>
                  <a:srgbClr val="002060"/>
                </a:solidFill>
                <a:latin typeface="Maiandra GD" pitchFamily="34" charset="0"/>
                <a:ea typeface="+mj-ea"/>
                <a:cs typeface="+mj-cs"/>
              </a:rPr>
              <a:t>, Skydrive www.thatquiz.org/es www.quizmeonline.net , www.yapaca.com ,www.flubaroo.com</a:t>
            </a:r>
            <a:endParaRPr lang="es-CO" dirty="0" smtClean="0"/>
          </a:p>
          <a:p>
            <a:pPr fontAlgn="t"/>
            <a:r>
              <a:rPr lang="es-CO" dirty="0" smtClean="0"/>
              <a:t>.</a:t>
            </a:r>
            <a:endParaRPr lang="es-CO" dirty="0"/>
          </a:p>
          <a:p>
            <a:endParaRPr lang="es-CO" dirty="0"/>
          </a:p>
        </p:txBody>
      </p:sp>
    </p:spTree>
    <p:extLst>
      <p:ext uri="{BB962C8B-B14F-4D97-AF65-F5344CB8AC3E}">
        <p14:creationId xmlns="" xmlns:p14="http://schemas.microsoft.com/office/powerpoint/2010/main" val="4132893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428728" y="1285860"/>
            <a:ext cx="6076950" cy="3429000"/>
          </a:xfrm>
          <a:prstGeom prst="rect">
            <a:avLst/>
          </a:prstGeom>
          <a:noFill/>
          <a:ln w="9525">
            <a:noFill/>
            <a:miter lim="800000"/>
            <a:headEnd/>
            <a:tailEnd/>
          </a:ln>
          <a:effectLst/>
        </p:spPr>
      </p:pic>
      <p:sp>
        <p:nvSpPr>
          <p:cNvPr id="8" name="7 Rectángulo"/>
          <p:cNvSpPr/>
          <p:nvPr/>
        </p:nvSpPr>
        <p:spPr>
          <a:xfrm>
            <a:off x="1357290" y="5211561"/>
            <a:ext cx="6143668" cy="646331"/>
          </a:xfrm>
          <a:prstGeom prst="rect">
            <a:avLst/>
          </a:prstGeom>
        </p:spPr>
        <p:txBody>
          <a:bodyPr wrap="square">
            <a:spAutoFit/>
          </a:bodyPr>
          <a:lstStyle/>
          <a:p>
            <a:pPr algn="just"/>
            <a:r>
              <a:rPr lang="es-CO" sz="1200" dirty="0" smtClean="0">
                <a:solidFill>
                  <a:srgbClr val="002060"/>
                </a:solidFill>
                <a:latin typeface="Maiandra GD" pitchFamily="34" charset="0"/>
              </a:rPr>
              <a:t>Jordi </a:t>
            </a:r>
            <a:r>
              <a:rPr lang="es-CO" sz="1200" dirty="0" err="1" smtClean="0">
                <a:solidFill>
                  <a:srgbClr val="002060"/>
                </a:solidFill>
                <a:latin typeface="Maiandra GD" pitchFamily="34" charset="0"/>
              </a:rPr>
              <a:t>Adell</a:t>
            </a:r>
            <a:r>
              <a:rPr lang="es-CO" sz="1200" dirty="0" smtClean="0">
                <a:solidFill>
                  <a:srgbClr val="002060"/>
                </a:solidFill>
                <a:latin typeface="Maiandra GD" pitchFamily="34" charset="0"/>
              </a:rPr>
              <a:t> es Doctor en Filosofía y Ciencias de la Educación y profesor del Departamento de Educación de la </a:t>
            </a:r>
            <a:r>
              <a:rPr lang="es-CO" sz="1200" dirty="0" err="1" smtClean="0">
                <a:solidFill>
                  <a:srgbClr val="002060"/>
                </a:solidFill>
                <a:latin typeface="Maiandra GD" pitchFamily="34" charset="0"/>
              </a:rPr>
              <a:t>Universitat</a:t>
            </a:r>
            <a:r>
              <a:rPr lang="es-CO" sz="1200" dirty="0" smtClean="0">
                <a:solidFill>
                  <a:srgbClr val="002060"/>
                </a:solidFill>
                <a:latin typeface="Maiandra GD" pitchFamily="34" charset="0"/>
              </a:rPr>
              <a:t> Jaume I (la UJI) en Castellón (España), donde da clases de Nuevas tecnologías aplicadas a la educación</a:t>
            </a:r>
            <a:endParaRPr lang="es-CO" sz="1200" dirty="0"/>
          </a:p>
        </p:txBody>
      </p:sp>
      <p:sp>
        <p:nvSpPr>
          <p:cNvPr id="9" name="8 Rectángulo"/>
          <p:cNvSpPr/>
          <p:nvPr/>
        </p:nvSpPr>
        <p:spPr>
          <a:xfrm>
            <a:off x="2071670" y="4733520"/>
            <a:ext cx="5857900" cy="338554"/>
          </a:xfrm>
          <a:prstGeom prst="rect">
            <a:avLst/>
          </a:prstGeom>
        </p:spPr>
        <p:txBody>
          <a:bodyPr wrap="square">
            <a:spAutoFit/>
          </a:bodyPr>
          <a:lstStyle/>
          <a:p>
            <a:r>
              <a:rPr lang="es-CO" sz="1600" dirty="0" smtClean="0">
                <a:hlinkClick r:id="rId3"/>
              </a:rPr>
              <a:t>http://www.youtube.com/watch?v=XUMyWpCrHuU</a:t>
            </a:r>
            <a:endParaRPr lang="es-CO" sz="1600" dirty="0"/>
          </a:p>
        </p:txBody>
      </p:sp>
    </p:spTree>
    <p:extLst>
      <p:ext uri="{BB962C8B-B14F-4D97-AF65-F5344CB8AC3E}">
        <p14:creationId xmlns="" xmlns:p14="http://schemas.microsoft.com/office/powerpoint/2010/main" val="358216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bwMode="auto">
          <a:xfrm>
            <a:off x="-540568" y="127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3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aiandra GD" pitchFamily="34" charset="0"/>
                <a:ea typeface="+mj-ea"/>
                <a:cs typeface="+mj-cs"/>
              </a:rPr>
              <a:t>Estudi@ndo y @prendiendo</a:t>
            </a:r>
            <a:endParaRPr kumimoji="0" lang="es-CO" sz="3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aiandra GD" pitchFamily="34" charset="0"/>
              <a:ea typeface="+mj-ea"/>
              <a:cs typeface="+mj-cs"/>
            </a:endParaRPr>
          </a:p>
        </p:txBody>
      </p:sp>
      <p:sp>
        <p:nvSpPr>
          <p:cNvPr id="8" name="7 Rectángulo"/>
          <p:cNvSpPr/>
          <p:nvPr/>
        </p:nvSpPr>
        <p:spPr>
          <a:xfrm>
            <a:off x="285720" y="1000108"/>
            <a:ext cx="6429404" cy="2031325"/>
          </a:xfrm>
          <a:prstGeom prst="rect">
            <a:avLst/>
          </a:prstGeom>
        </p:spPr>
        <p:txBody>
          <a:bodyPr wrap="square">
            <a:spAutoFit/>
          </a:bodyPr>
          <a:lstStyle/>
          <a:p>
            <a:pPr algn="just"/>
            <a:r>
              <a:rPr lang="es-CO" sz="1600" dirty="0" smtClean="0">
                <a:solidFill>
                  <a:srgbClr val="002060"/>
                </a:solidFill>
                <a:latin typeface="Maiandra GD" pitchFamily="34" charset="0"/>
              </a:rPr>
              <a:t>Existen herramientas para valorar  cada una de las actividades trabajadas con los estudiantes; una de ellas es </a:t>
            </a:r>
            <a:r>
              <a:rPr lang="es-CO" sz="1600" dirty="0" smtClean="0">
                <a:solidFill>
                  <a:srgbClr val="002060"/>
                </a:solidFill>
                <a:latin typeface="Maiandra GD" pitchFamily="34" charset="0"/>
                <a:hlinkClick r:id="rId2"/>
              </a:rPr>
              <a:t>www.educaplay.com</a:t>
            </a:r>
            <a:r>
              <a:rPr lang="es-CO" sz="1600" dirty="0" smtClean="0">
                <a:solidFill>
                  <a:srgbClr val="002060"/>
                </a:solidFill>
                <a:latin typeface="Maiandra GD" pitchFamily="34" charset="0"/>
              </a:rPr>
              <a:t>  (</a:t>
            </a:r>
            <a:r>
              <a:rPr lang="es-CO" sz="1200" dirty="0" smtClean="0">
                <a:solidFill>
                  <a:srgbClr val="002060"/>
                </a:solidFill>
                <a:latin typeface="Maiandra GD" pitchFamily="34" charset="0"/>
              </a:rPr>
              <a:t>es una plataforma para la creación de actividades educativas multimedia que nos permite crear aplicaciones de diversos tipos. Podemos usar mapas, herramientas para hacer </a:t>
            </a:r>
            <a:r>
              <a:rPr lang="es-CO" sz="1200" dirty="0" err="1" smtClean="0">
                <a:solidFill>
                  <a:srgbClr val="002060"/>
                </a:solidFill>
                <a:latin typeface="Maiandra GD" pitchFamily="34" charset="0"/>
              </a:rPr>
              <a:t>tests</a:t>
            </a:r>
            <a:r>
              <a:rPr lang="es-CO" sz="1200" dirty="0" smtClean="0">
                <a:solidFill>
                  <a:srgbClr val="002060"/>
                </a:solidFill>
                <a:latin typeface="Maiandra GD" pitchFamily="34" charset="0"/>
              </a:rPr>
              <a:t>, adivinanzas, aplicaciones de dictado, crucigramas… son de momento 11 componentes que pueden ser personalizados para adecuarse a nuestras necesidades. Con más de 10.000 usuarios registrados, y completamente en español, permite también instalar todos los recursos generados en LMS (Plataformas de </a:t>
            </a:r>
            <a:r>
              <a:rPr lang="es-CO" sz="1200" dirty="0" err="1" smtClean="0">
                <a:solidFill>
                  <a:srgbClr val="002060"/>
                </a:solidFill>
                <a:latin typeface="Maiandra GD" pitchFamily="34" charset="0"/>
              </a:rPr>
              <a:t>elearning</a:t>
            </a:r>
            <a:r>
              <a:rPr lang="es-CO" sz="1200" dirty="0" smtClean="0">
                <a:solidFill>
                  <a:srgbClr val="002060"/>
                </a:solidFill>
                <a:latin typeface="Maiandra GD" pitchFamily="34" charset="0"/>
              </a:rPr>
              <a:t>), permitiendo así registrar los resultados de las actividades y las evaluaciones</a:t>
            </a:r>
            <a:r>
              <a:rPr lang="es-CO" sz="1600" dirty="0" smtClean="0">
                <a:solidFill>
                  <a:srgbClr val="002060"/>
                </a:solidFill>
                <a:latin typeface="Maiandra GD" pitchFamily="34" charset="0"/>
              </a:rPr>
              <a:t>) </a:t>
            </a:r>
            <a:endParaRPr lang="es-CO" sz="1600" dirty="0"/>
          </a:p>
        </p:txBody>
      </p:sp>
      <p:sp>
        <p:nvSpPr>
          <p:cNvPr id="9" name="8 Rectángulo"/>
          <p:cNvSpPr/>
          <p:nvPr/>
        </p:nvSpPr>
        <p:spPr>
          <a:xfrm>
            <a:off x="3714744" y="3214686"/>
            <a:ext cx="4429156" cy="2677656"/>
          </a:xfrm>
          <a:prstGeom prst="rect">
            <a:avLst/>
          </a:prstGeom>
        </p:spPr>
        <p:txBody>
          <a:bodyPr wrap="square">
            <a:spAutoFit/>
          </a:bodyPr>
          <a:lstStyle/>
          <a:p>
            <a:pPr algn="just"/>
            <a:r>
              <a:rPr lang="es-CO" sz="1050" dirty="0" smtClean="0">
                <a:solidFill>
                  <a:srgbClr val="002060"/>
                </a:solidFill>
                <a:latin typeface="Maiandra GD" pitchFamily="34" charset="0"/>
              </a:rPr>
              <a:t>&lt;</a:t>
            </a:r>
            <a:r>
              <a:rPr lang="es-CO" sz="1050" dirty="0" err="1" smtClean="0">
                <a:solidFill>
                  <a:srgbClr val="002060"/>
                </a:solidFill>
                <a:latin typeface="Maiandra GD" pitchFamily="34" charset="0"/>
              </a:rPr>
              <a:t>object</a:t>
            </a:r>
            <a:r>
              <a:rPr lang="es-CO" sz="1050" dirty="0" smtClean="0">
                <a:solidFill>
                  <a:srgbClr val="002060"/>
                </a:solidFill>
                <a:latin typeface="Maiandra GD" pitchFamily="34" charset="0"/>
              </a:rPr>
              <a:t> id="</a:t>
            </a:r>
            <a:r>
              <a:rPr lang="es-CO" sz="1050" dirty="0" err="1" smtClean="0">
                <a:solidFill>
                  <a:srgbClr val="002060"/>
                </a:solidFill>
                <a:latin typeface="Maiandra GD" pitchFamily="34" charset="0"/>
              </a:rPr>
              <a:t>objSwf</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name</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objSwf</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classid</a:t>
            </a:r>
            <a:r>
              <a:rPr lang="es-CO" sz="1050" dirty="0" smtClean="0">
                <a:solidFill>
                  <a:srgbClr val="002060"/>
                </a:solidFill>
                <a:latin typeface="Maiandra GD" pitchFamily="34" charset="0"/>
              </a:rPr>
              <a:t>="clsid:D27CDB6E-AE6D-11cf-96B8-444553540000" </a:t>
            </a:r>
            <a:r>
              <a:rPr lang="es-CO" sz="1050" dirty="0" err="1" smtClean="0">
                <a:solidFill>
                  <a:srgbClr val="002060"/>
                </a:solidFill>
                <a:latin typeface="Maiandra GD" pitchFamily="34" charset="0"/>
              </a:rPr>
              <a:t>codebase</a:t>
            </a:r>
            <a:r>
              <a:rPr lang="es-CO" sz="1050" dirty="0" smtClean="0">
                <a:solidFill>
                  <a:srgbClr val="002060"/>
                </a:solidFill>
                <a:latin typeface="Maiandra GD" pitchFamily="34" charset="0"/>
              </a:rPr>
              <a:t>="http://download.macromedia.com/pub/shockwave/cabs/flash/swflash.cab#version=9,0,28,0" </a:t>
            </a:r>
            <a:r>
              <a:rPr lang="es-CO" sz="1050" dirty="0" err="1" smtClean="0">
                <a:solidFill>
                  <a:srgbClr val="002060"/>
                </a:solidFill>
                <a:latin typeface="Maiandra GD" pitchFamily="34" charset="0"/>
              </a:rPr>
              <a:t>width</a:t>
            </a:r>
            <a:r>
              <a:rPr lang="es-CO" sz="1050" dirty="0" smtClean="0">
                <a:solidFill>
                  <a:srgbClr val="002060"/>
                </a:solidFill>
                <a:latin typeface="Maiandra GD" pitchFamily="34" charset="0"/>
              </a:rPr>
              <a:t>="770" </a:t>
            </a:r>
            <a:r>
              <a:rPr lang="es-CO" sz="1050" dirty="0" err="1" smtClean="0">
                <a:solidFill>
                  <a:srgbClr val="002060"/>
                </a:solidFill>
                <a:latin typeface="Maiandra GD" pitchFamily="34" charset="0"/>
              </a:rPr>
              <a:t>height</a:t>
            </a:r>
            <a:r>
              <a:rPr lang="es-CO" sz="1050" dirty="0" smtClean="0">
                <a:solidFill>
                  <a:srgbClr val="002060"/>
                </a:solidFill>
                <a:latin typeface="Maiandra GD" pitchFamily="34" charset="0"/>
              </a:rPr>
              <a:t>="550"&gt;        &lt;</a:t>
            </a:r>
            <a:r>
              <a:rPr lang="es-CO" sz="1050" dirty="0" err="1" smtClean="0">
                <a:solidFill>
                  <a:srgbClr val="002060"/>
                </a:solidFill>
                <a:latin typeface="Maiandra GD" pitchFamily="34" charset="0"/>
              </a:rPr>
              <a:t>param</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name</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movie</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value</a:t>
            </a:r>
            <a:r>
              <a:rPr lang="es-CO" sz="1050" dirty="0" smtClean="0">
                <a:solidFill>
                  <a:srgbClr val="002060"/>
                </a:solidFill>
                <a:latin typeface="Maiandra GD" pitchFamily="34" charset="0"/>
              </a:rPr>
              <a:t>="http://www.educaplay.com/es/actividades/983061/actividad.swf?time=1378305134" /&gt;        &lt;</a:t>
            </a:r>
            <a:r>
              <a:rPr lang="es-CO" sz="1050" dirty="0" err="1" smtClean="0">
                <a:solidFill>
                  <a:srgbClr val="002060"/>
                </a:solidFill>
                <a:latin typeface="Maiandra GD" pitchFamily="34" charset="0"/>
              </a:rPr>
              <a:t>param</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name</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quality</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value</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high</a:t>
            </a:r>
            <a:r>
              <a:rPr lang="es-CO" sz="1050" dirty="0" smtClean="0">
                <a:solidFill>
                  <a:srgbClr val="002060"/>
                </a:solidFill>
                <a:latin typeface="Maiandra GD" pitchFamily="34" charset="0"/>
              </a:rPr>
              <a:t>" /&gt;        &lt;</a:t>
            </a:r>
            <a:r>
              <a:rPr lang="es-CO" sz="1050" dirty="0" err="1" smtClean="0">
                <a:solidFill>
                  <a:srgbClr val="002060"/>
                </a:solidFill>
                <a:latin typeface="Maiandra GD" pitchFamily="34" charset="0"/>
              </a:rPr>
              <a:t>param</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name</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allowFullScreen</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value</a:t>
            </a:r>
            <a:r>
              <a:rPr lang="es-CO" sz="1050" dirty="0" smtClean="0">
                <a:solidFill>
                  <a:srgbClr val="002060"/>
                </a:solidFill>
                <a:latin typeface="Maiandra GD" pitchFamily="34" charset="0"/>
              </a:rPr>
              <a:t>="true" /&gt;        	&lt;</a:t>
            </a:r>
            <a:r>
              <a:rPr lang="es-CO" sz="1050" dirty="0" err="1" smtClean="0">
                <a:solidFill>
                  <a:srgbClr val="002060"/>
                </a:solidFill>
                <a:latin typeface="Maiandra GD" pitchFamily="34" charset="0"/>
              </a:rPr>
              <a:t>param</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name</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FlashVars</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value</a:t>
            </a:r>
            <a:r>
              <a:rPr lang="es-CO" sz="1050" dirty="0" smtClean="0">
                <a:solidFill>
                  <a:srgbClr val="002060"/>
                </a:solidFill>
                <a:latin typeface="Maiandra GD" pitchFamily="34" charset="0"/>
              </a:rPr>
              <a:t>="actividad=983061" /&gt;        &lt;</a:t>
            </a:r>
            <a:r>
              <a:rPr lang="es-CO" sz="1050" dirty="0" err="1" smtClean="0">
                <a:solidFill>
                  <a:srgbClr val="002060"/>
                </a:solidFill>
                <a:latin typeface="Maiandra GD" pitchFamily="34" charset="0"/>
              </a:rPr>
              <a:t>embed</a:t>
            </a:r>
            <a:r>
              <a:rPr lang="es-CO" sz="1050" dirty="0" smtClean="0">
                <a:solidFill>
                  <a:srgbClr val="002060"/>
                </a:solidFill>
                <a:latin typeface="Maiandra GD" pitchFamily="34" charset="0"/>
              </a:rPr>
              <a:t>  id="</a:t>
            </a:r>
            <a:r>
              <a:rPr lang="es-CO" sz="1050" dirty="0" err="1" smtClean="0">
                <a:solidFill>
                  <a:srgbClr val="002060"/>
                </a:solidFill>
                <a:latin typeface="Maiandra GD" pitchFamily="34" charset="0"/>
              </a:rPr>
              <a:t>objSwf</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name</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objSwf</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allowFullScreen</a:t>
            </a:r>
            <a:r>
              <a:rPr lang="es-CO" sz="1050" dirty="0" smtClean="0">
                <a:solidFill>
                  <a:srgbClr val="002060"/>
                </a:solidFill>
                <a:latin typeface="Maiandra GD" pitchFamily="34" charset="0"/>
              </a:rPr>
              <a:t>="true" </a:t>
            </a:r>
            <a:r>
              <a:rPr lang="es-CO" sz="1050" dirty="0" err="1" smtClean="0">
                <a:solidFill>
                  <a:srgbClr val="002060"/>
                </a:solidFill>
                <a:latin typeface="Maiandra GD" pitchFamily="34" charset="0"/>
              </a:rPr>
              <a:t>src</a:t>
            </a:r>
            <a:r>
              <a:rPr lang="es-CO" sz="1050" dirty="0" smtClean="0">
                <a:solidFill>
                  <a:srgbClr val="002060"/>
                </a:solidFill>
                <a:latin typeface="Maiandra GD" pitchFamily="34" charset="0"/>
              </a:rPr>
              <a:t>="http://www.educaplay.com/es/actividades/983061/actividad.swf?time=1378305134" </a:t>
            </a:r>
            <a:r>
              <a:rPr lang="es-CO" sz="1050" dirty="0" err="1" smtClean="0">
                <a:solidFill>
                  <a:srgbClr val="002060"/>
                </a:solidFill>
                <a:latin typeface="Maiandra GD" pitchFamily="34" charset="0"/>
              </a:rPr>
              <a:t>quality</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high</a:t>
            </a:r>
            <a:r>
              <a:rPr lang="es-CO" sz="1050" dirty="0" smtClean="0">
                <a:solidFill>
                  <a:srgbClr val="002060"/>
                </a:solidFill>
                <a:latin typeface="Maiandra GD" pitchFamily="34" charset="0"/>
              </a:rPr>
              <a:t>" </a:t>
            </a:r>
            <a:r>
              <a:rPr lang="es-CO" sz="1050" dirty="0" err="1" smtClean="0">
                <a:solidFill>
                  <a:srgbClr val="002060"/>
                </a:solidFill>
                <a:latin typeface="Maiandra GD" pitchFamily="34" charset="0"/>
              </a:rPr>
              <a:t>pluginspage</a:t>
            </a:r>
            <a:r>
              <a:rPr lang="es-CO" sz="1050" dirty="0" smtClean="0">
                <a:solidFill>
                  <a:srgbClr val="002060"/>
                </a:solidFill>
                <a:latin typeface="Maiandra GD" pitchFamily="34" charset="0"/>
              </a:rPr>
              <a:t>="http://www.adobe.com/shockwave/download/download.cgi?P1_Prod_Version=ShockwaveFlash" </a:t>
            </a:r>
            <a:r>
              <a:rPr lang="es-CO" sz="1050" dirty="0" err="1" smtClean="0">
                <a:solidFill>
                  <a:srgbClr val="002060"/>
                </a:solidFill>
                <a:latin typeface="Maiandra GD" pitchFamily="34" charset="0"/>
              </a:rPr>
              <a:t>type</a:t>
            </a:r>
            <a:r>
              <a:rPr lang="es-CO" sz="1050" dirty="0" smtClean="0">
                <a:solidFill>
                  <a:srgbClr val="002060"/>
                </a:solidFill>
                <a:latin typeface="Maiandra GD" pitchFamily="34" charset="0"/>
              </a:rPr>
              <a:t>="</a:t>
            </a:r>
            <a:r>
              <a:rPr lang="es-CO" sz="1050" dirty="0" err="1" smtClean="0">
                <a:solidFill>
                  <a:srgbClr val="002060"/>
                </a:solidFill>
                <a:latin typeface="Maiandra GD" pitchFamily="34" charset="0"/>
              </a:rPr>
              <a:t>application</a:t>
            </a:r>
            <a:r>
              <a:rPr lang="es-CO" sz="1050" dirty="0" smtClean="0">
                <a:solidFill>
                  <a:srgbClr val="002060"/>
                </a:solidFill>
                <a:latin typeface="Maiandra GD" pitchFamily="34" charset="0"/>
              </a:rPr>
              <a:t>/x-</a:t>
            </a:r>
            <a:r>
              <a:rPr lang="es-CO" sz="1050" dirty="0" err="1" smtClean="0">
                <a:solidFill>
                  <a:srgbClr val="002060"/>
                </a:solidFill>
                <a:latin typeface="Maiandra GD" pitchFamily="34" charset="0"/>
              </a:rPr>
              <a:t>shockwave</a:t>
            </a:r>
            <a:r>
              <a:rPr lang="es-CO" sz="1050" dirty="0" smtClean="0">
                <a:solidFill>
                  <a:srgbClr val="002060"/>
                </a:solidFill>
                <a:latin typeface="Maiandra GD" pitchFamily="34" charset="0"/>
              </a:rPr>
              <a:t>-flash" </a:t>
            </a:r>
            <a:r>
              <a:rPr lang="es-CO" sz="1050" dirty="0" err="1" smtClean="0">
                <a:solidFill>
                  <a:srgbClr val="002060"/>
                </a:solidFill>
                <a:latin typeface="Maiandra GD" pitchFamily="34" charset="0"/>
              </a:rPr>
              <a:t>width</a:t>
            </a:r>
            <a:r>
              <a:rPr lang="es-CO" sz="1050" dirty="0" smtClean="0">
                <a:solidFill>
                  <a:srgbClr val="002060"/>
                </a:solidFill>
                <a:latin typeface="Maiandra GD" pitchFamily="34" charset="0"/>
              </a:rPr>
              <a:t>="770" </a:t>
            </a:r>
            <a:r>
              <a:rPr lang="es-CO" sz="1050" dirty="0" err="1" smtClean="0">
                <a:solidFill>
                  <a:srgbClr val="002060"/>
                </a:solidFill>
                <a:latin typeface="Maiandra GD" pitchFamily="34" charset="0"/>
              </a:rPr>
              <a:t>height</a:t>
            </a:r>
            <a:r>
              <a:rPr lang="es-CO" sz="1050" dirty="0" smtClean="0">
                <a:solidFill>
                  <a:srgbClr val="002060"/>
                </a:solidFill>
                <a:latin typeface="Maiandra GD" pitchFamily="34" charset="0"/>
              </a:rPr>
              <a:t>="550" </a:t>
            </a:r>
            <a:r>
              <a:rPr lang="es-CO" sz="1050" dirty="0" err="1" smtClean="0">
                <a:solidFill>
                  <a:srgbClr val="002060"/>
                </a:solidFill>
                <a:latin typeface="Maiandra GD" pitchFamily="34" charset="0"/>
              </a:rPr>
              <a:t>flashvars</a:t>
            </a:r>
            <a:r>
              <a:rPr lang="es-CO" sz="1050" dirty="0" smtClean="0">
                <a:solidFill>
                  <a:srgbClr val="002060"/>
                </a:solidFill>
                <a:latin typeface="Maiandra GD" pitchFamily="34" charset="0"/>
              </a:rPr>
              <a:t>="actividad=983061"&gt;&lt;/</a:t>
            </a:r>
            <a:r>
              <a:rPr lang="es-CO" sz="1050" dirty="0" err="1" smtClean="0">
                <a:solidFill>
                  <a:srgbClr val="002060"/>
                </a:solidFill>
                <a:latin typeface="Maiandra GD" pitchFamily="34" charset="0"/>
              </a:rPr>
              <a:t>embed</a:t>
            </a:r>
            <a:r>
              <a:rPr lang="es-CO" sz="1050" dirty="0" smtClean="0">
                <a:solidFill>
                  <a:srgbClr val="002060"/>
                </a:solidFill>
                <a:latin typeface="Maiandra GD" pitchFamily="34" charset="0"/>
              </a:rPr>
              <a:t>&gt;      &lt;/</a:t>
            </a:r>
            <a:r>
              <a:rPr lang="es-CO" sz="1050" dirty="0" err="1" smtClean="0">
                <a:solidFill>
                  <a:srgbClr val="002060"/>
                </a:solidFill>
                <a:latin typeface="Maiandra GD" pitchFamily="34" charset="0"/>
              </a:rPr>
              <a:t>object</a:t>
            </a:r>
            <a:r>
              <a:rPr lang="es-CO" sz="1050" dirty="0" smtClean="0">
                <a:solidFill>
                  <a:srgbClr val="002060"/>
                </a:solidFill>
                <a:latin typeface="Maiandra GD" pitchFamily="34" charset="0"/>
              </a:rPr>
              <a:t>&gt;</a:t>
            </a:r>
            <a:endParaRPr lang="es-CO" sz="1050" dirty="0"/>
          </a:p>
        </p:txBody>
      </p:sp>
      <p:sp>
        <p:nvSpPr>
          <p:cNvPr id="10" name="9 Flecha derecha"/>
          <p:cNvSpPr/>
          <p:nvPr/>
        </p:nvSpPr>
        <p:spPr>
          <a:xfrm rot="10800000">
            <a:off x="2786049" y="4500572"/>
            <a:ext cx="785810" cy="428625"/>
          </a:xfrm>
          <a:prstGeom prst="rightArrow">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O"/>
          </a:p>
        </p:txBody>
      </p:sp>
      <p:sp>
        <p:nvSpPr>
          <p:cNvPr id="11" name="10 Rectángulo"/>
          <p:cNvSpPr/>
          <p:nvPr/>
        </p:nvSpPr>
        <p:spPr>
          <a:xfrm>
            <a:off x="142844" y="3857628"/>
            <a:ext cx="2571768" cy="1815882"/>
          </a:xfrm>
          <a:prstGeom prst="rect">
            <a:avLst/>
          </a:prstGeom>
        </p:spPr>
        <p:txBody>
          <a:bodyPr wrap="square">
            <a:spAutoFit/>
          </a:bodyPr>
          <a:lstStyle/>
          <a:p>
            <a:pPr algn="just"/>
            <a:r>
              <a:rPr lang="es-CO" sz="1400" dirty="0" smtClean="0">
                <a:solidFill>
                  <a:srgbClr val="002060"/>
                </a:solidFill>
                <a:latin typeface="Maiandra GD" pitchFamily="34" charset="0"/>
              </a:rPr>
              <a:t>Este es el código HTML del seguimiento al video expuesto en la anterior diapositiva. </a:t>
            </a:r>
          </a:p>
          <a:p>
            <a:pPr algn="just"/>
            <a:r>
              <a:rPr lang="es-CO" sz="1400" dirty="0" smtClean="0">
                <a:solidFill>
                  <a:srgbClr val="002060"/>
                </a:solidFill>
                <a:latin typeface="Maiandra GD" pitchFamily="34" charset="0"/>
              </a:rPr>
              <a:t>Es importante que el docente aprenda a manipular y a hacer lectura básica de estos códigos en función del diseño de sus unidades didácticas. </a:t>
            </a:r>
            <a:endParaRPr lang="es-CO" sz="1400" dirty="0"/>
          </a:p>
        </p:txBody>
      </p:sp>
      <p:pic>
        <p:nvPicPr>
          <p:cNvPr id="12" name="11 Imagen" descr="firmar.jpg"/>
          <p:cNvPicPr>
            <a:picLocks noChangeAspect="1"/>
          </p:cNvPicPr>
          <p:nvPr/>
        </p:nvPicPr>
        <p:blipFill>
          <a:blip r:embed="rId3" cstate="print"/>
          <a:stretch>
            <a:fillRect/>
          </a:stretch>
        </p:blipFill>
        <p:spPr>
          <a:xfrm>
            <a:off x="6929454" y="1643050"/>
            <a:ext cx="1357322" cy="1357322"/>
          </a:xfrm>
          <a:prstGeom prst="rect">
            <a:avLst/>
          </a:prstGeom>
        </p:spPr>
      </p:pic>
    </p:spTree>
    <p:extLst>
      <p:ext uri="{BB962C8B-B14F-4D97-AF65-F5344CB8AC3E}">
        <p14:creationId xmlns="" xmlns:p14="http://schemas.microsoft.com/office/powerpoint/2010/main" val="3330247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bwMode="auto">
          <a:xfrm>
            <a:off x="-540568" y="127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3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aiandra GD" pitchFamily="34" charset="0"/>
                <a:ea typeface="+mj-ea"/>
                <a:cs typeface="+mj-cs"/>
              </a:rPr>
              <a:t>Estudi@ndo y @prendiendo</a:t>
            </a:r>
            <a:endParaRPr kumimoji="0" lang="es-CO" sz="36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aiandra GD" pitchFamily="34" charset="0"/>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904892" y="1000108"/>
            <a:ext cx="6096000" cy="3495675"/>
          </a:xfrm>
          <a:prstGeom prst="rect">
            <a:avLst/>
          </a:prstGeom>
          <a:noFill/>
          <a:ln w="9525">
            <a:noFill/>
            <a:miter lim="800000"/>
            <a:headEnd/>
            <a:tailEnd/>
          </a:ln>
          <a:effectLst/>
        </p:spPr>
      </p:pic>
      <p:sp>
        <p:nvSpPr>
          <p:cNvPr id="13" name="12 Rectángulo"/>
          <p:cNvSpPr/>
          <p:nvPr/>
        </p:nvSpPr>
        <p:spPr>
          <a:xfrm>
            <a:off x="285752" y="4472897"/>
            <a:ext cx="8072462" cy="1384995"/>
          </a:xfrm>
          <a:prstGeom prst="rect">
            <a:avLst/>
          </a:prstGeom>
        </p:spPr>
        <p:txBody>
          <a:bodyPr wrap="square">
            <a:spAutoFit/>
          </a:bodyPr>
          <a:lstStyle/>
          <a:p>
            <a:pPr algn="just"/>
            <a:r>
              <a:rPr lang="es-CO" sz="1200" dirty="0" smtClean="0">
                <a:solidFill>
                  <a:srgbClr val="002060"/>
                </a:solidFill>
                <a:latin typeface="Maiandra GD" pitchFamily="34" charset="0"/>
              </a:rPr>
              <a:t>Insertar Código HTML de una actividad en Educaplay en un Blog, Site y Moodle. Recordemos que el código HTML es  (HTML, siglas de </a:t>
            </a:r>
            <a:r>
              <a:rPr lang="es-CO" sz="1200" dirty="0" err="1" smtClean="0">
                <a:solidFill>
                  <a:srgbClr val="002060"/>
                </a:solidFill>
                <a:latin typeface="Maiandra GD" pitchFamily="34" charset="0"/>
              </a:rPr>
              <a:t>HyperText</a:t>
            </a:r>
            <a:r>
              <a:rPr lang="es-CO" sz="1200" dirty="0" smtClean="0">
                <a:solidFill>
                  <a:srgbClr val="002060"/>
                </a:solidFill>
                <a:latin typeface="Maiandra GD" pitchFamily="34" charset="0"/>
              </a:rPr>
              <a:t> </a:t>
            </a:r>
            <a:r>
              <a:rPr lang="es-CO" sz="1200" dirty="0" err="1" smtClean="0">
                <a:solidFill>
                  <a:srgbClr val="002060"/>
                </a:solidFill>
                <a:latin typeface="Maiandra GD" pitchFamily="34" charset="0"/>
              </a:rPr>
              <a:t>Markup</a:t>
            </a:r>
            <a:r>
              <a:rPr lang="es-CO" sz="1200" dirty="0" smtClean="0">
                <a:solidFill>
                  <a:srgbClr val="002060"/>
                </a:solidFill>
                <a:latin typeface="Maiandra GD" pitchFamily="34" charset="0"/>
              </a:rPr>
              <a:t> </a:t>
            </a:r>
            <a:r>
              <a:rPr lang="es-CO" sz="1200" dirty="0" err="1" smtClean="0">
                <a:solidFill>
                  <a:srgbClr val="002060"/>
                </a:solidFill>
                <a:latin typeface="Maiandra GD" pitchFamily="34" charset="0"/>
              </a:rPr>
              <a:t>Language</a:t>
            </a:r>
            <a:r>
              <a:rPr lang="es-CO" sz="1200" dirty="0" smtClean="0">
                <a:solidFill>
                  <a:srgbClr val="002060"/>
                </a:solidFill>
                <a:latin typeface="Maiandra GD" pitchFamily="34" charset="0"/>
              </a:rPr>
              <a:t> («lenguaje de marcado hipertextual»), hace referencia al lenguaje de marcado para la elaboración de páginas web. Es un estándar que, en sus diferentes versiones, define una estructura básica y un código (denominado código HTML) para la definición de contenido de una página web, como texto, imágenes, etc. Es un estándar a cargo de la W3C, organización dedicada a la estandarización de casi todas las tecnologías ligadas a la web, sobre todo en lo referente a su escritura e interpretación.) </a:t>
            </a:r>
            <a:r>
              <a:rPr lang="es-CO" sz="1200" dirty="0" smtClean="0">
                <a:hlinkClick r:id="rId3"/>
              </a:rPr>
              <a:t>http://www.youtube.com/watch?v=vTTYAcOrv2g</a:t>
            </a:r>
            <a:r>
              <a:rPr lang="es-CO" sz="1200" dirty="0" smtClean="0"/>
              <a:t>. </a:t>
            </a:r>
            <a:r>
              <a:rPr lang="es-CO" sz="1200" dirty="0" smtClean="0">
                <a:solidFill>
                  <a:srgbClr val="002060"/>
                </a:solidFill>
                <a:latin typeface="Maiandra GD" pitchFamily="34" charset="0"/>
              </a:rPr>
              <a:t>Agradecimiento Wikipedia.  </a:t>
            </a:r>
          </a:p>
        </p:txBody>
      </p:sp>
    </p:spTree>
    <p:extLst>
      <p:ext uri="{BB962C8B-B14F-4D97-AF65-F5344CB8AC3E}">
        <p14:creationId xmlns="" xmlns:p14="http://schemas.microsoft.com/office/powerpoint/2010/main" val="4158963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844" y="71414"/>
            <a:ext cx="7200800" cy="646331"/>
          </a:xfrm>
          <a:prstGeom prst="rect">
            <a:avLst/>
          </a:prstGeom>
          <a:noFill/>
        </p:spPr>
        <p:txBody>
          <a:bodyPr wrap="square" lIns="91440" tIns="45720" rIns="91440" bIns="45720">
            <a:spAutoFit/>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Pr@ctica Docente</a:t>
            </a:r>
            <a:endParaRPr lang="es-E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4" name="3 Rectángulo"/>
          <p:cNvSpPr/>
          <p:nvPr/>
        </p:nvSpPr>
        <p:spPr>
          <a:xfrm>
            <a:off x="1259632" y="2043433"/>
            <a:ext cx="6019271" cy="2677656"/>
          </a:xfrm>
          <a:prstGeom prst="rect">
            <a:avLst/>
          </a:prstGeom>
        </p:spPr>
        <p:txBody>
          <a:bodyPr wrap="square">
            <a:spAutoFit/>
          </a:bodyPr>
          <a:lstStyle/>
          <a:p>
            <a:endParaRPr lang="es-CO" sz="2400" b="1" dirty="0" smtClean="0"/>
          </a:p>
          <a:p>
            <a:endParaRPr lang="es-CO" sz="1200" b="1" dirty="0"/>
          </a:p>
          <a:p>
            <a:endParaRPr lang="es-CO" sz="1200" b="1" dirty="0" smtClean="0"/>
          </a:p>
          <a:p>
            <a:endParaRPr lang="es-CO" sz="1200" b="1" dirty="0"/>
          </a:p>
          <a:p>
            <a:endParaRPr lang="es-CO" sz="1200" b="1" dirty="0" smtClean="0"/>
          </a:p>
          <a:p>
            <a:endParaRPr lang="es-CO" sz="1200" b="1" dirty="0"/>
          </a:p>
          <a:p>
            <a:endParaRPr lang="es-CO" sz="1200" b="1" dirty="0" smtClean="0"/>
          </a:p>
          <a:p>
            <a:endParaRPr lang="es-CO" sz="1200" b="1" dirty="0"/>
          </a:p>
          <a:p>
            <a:endParaRPr lang="es-CO" sz="1200" b="1" dirty="0" smtClean="0"/>
          </a:p>
          <a:p>
            <a:pPr marL="342900" indent="-342900">
              <a:buFont typeface="Arial" pitchFamily="34" charset="0"/>
              <a:buChar char="•"/>
            </a:pPr>
            <a:endParaRPr lang="es-CO" sz="2400" b="1" dirty="0" smtClean="0"/>
          </a:p>
          <a:p>
            <a:endParaRPr lang="es-CO" sz="2400" b="1" dirty="0"/>
          </a:p>
        </p:txBody>
      </p:sp>
      <p:pic>
        <p:nvPicPr>
          <p:cNvPr id="6" name="5 Imagen" descr="firmar.jpg"/>
          <p:cNvPicPr>
            <a:picLocks noChangeAspect="1"/>
          </p:cNvPicPr>
          <p:nvPr/>
        </p:nvPicPr>
        <p:blipFill>
          <a:blip r:embed="rId2" cstate="print"/>
          <a:stretch>
            <a:fillRect/>
          </a:stretch>
        </p:blipFill>
        <p:spPr>
          <a:xfrm>
            <a:off x="7072330" y="3571876"/>
            <a:ext cx="1817678" cy="1817678"/>
          </a:xfrm>
          <a:prstGeom prst="rect">
            <a:avLst/>
          </a:prstGeom>
        </p:spPr>
      </p:pic>
      <p:sp>
        <p:nvSpPr>
          <p:cNvPr id="7" name="2 Marcador de contenido"/>
          <p:cNvSpPr txBox="1">
            <a:spLocks/>
          </p:cNvSpPr>
          <p:nvPr/>
        </p:nvSpPr>
        <p:spPr bwMode="auto">
          <a:xfrm>
            <a:off x="323529" y="4162451"/>
            <a:ext cx="7034554" cy="29098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1" fontAlgn="base" hangingPunct="1">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1" fontAlgn="base" hangingPunct="1">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1" fontAlgn="base" hangingPunct="1">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1" fontAlgn="base" hangingPunct="1">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ct val="0"/>
              </a:spcBef>
              <a:buFont typeface="Wingdings" pitchFamily="2" charset="2"/>
              <a:buChar char="Ø"/>
            </a:pPr>
            <a:r>
              <a:rPr lang="es-CO" sz="1800" dirty="0" smtClean="0">
                <a:solidFill>
                  <a:srgbClr val="002060"/>
                </a:solidFill>
                <a:latin typeface="Maiandra GD" pitchFamily="34" charset="0"/>
                <a:ea typeface="+mj-ea"/>
                <a:cs typeface="+mj-cs"/>
              </a:rPr>
              <a:t>Elabora una prueba de diez preguntas de selección múltiple y única respuesta, que evalúe el nivel de apropiación conceptual y practico sobre recursos digitales en la red.</a:t>
            </a:r>
          </a:p>
          <a:p>
            <a:pPr marL="342900" indent="-342900" algn="just">
              <a:spcBef>
                <a:spcPct val="0"/>
              </a:spcBef>
              <a:buFont typeface="Wingdings" pitchFamily="2" charset="2"/>
              <a:buChar char="Ø"/>
            </a:pPr>
            <a:r>
              <a:rPr lang="es-CO" sz="1800" dirty="0" smtClean="0">
                <a:solidFill>
                  <a:srgbClr val="002060"/>
                </a:solidFill>
                <a:latin typeface="Maiandra GD" pitchFamily="34" charset="0"/>
                <a:ea typeface="+mj-ea"/>
                <a:cs typeface="+mj-cs"/>
              </a:rPr>
              <a:t>Publícala en Google </a:t>
            </a:r>
            <a:r>
              <a:rPr lang="es-CO" sz="1800" dirty="0" err="1" smtClean="0">
                <a:solidFill>
                  <a:srgbClr val="002060"/>
                </a:solidFill>
                <a:latin typeface="Maiandra GD" pitchFamily="34" charset="0"/>
                <a:ea typeface="+mj-ea"/>
                <a:cs typeface="+mj-cs"/>
              </a:rPr>
              <a:t>Docs</a:t>
            </a:r>
            <a:r>
              <a:rPr lang="es-CO" sz="1800" dirty="0" smtClean="0">
                <a:solidFill>
                  <a:srgbClr val="002060"/>
                </a:solidFill>
                <a:latin typeface="Maiandra GD" pitchFamily="34" charset="0"/>
                <a:ea typeface="+mj-ea"/>
                <a:cs typeface="+mj-cs"/>
              </a:rPr>
              <a:t> Formularios, envíala a cinco compañeros del curso y realiza las funciones necesarias para que sea calificada automáticamente.</a:t>
            </a:r>
          </a:p>
        </p:txBody>
      </p:sp>
      <p:sp>
        <p:nvSpPr>
          <p:cNvPr id="8" name="4 Rectángulo"/>
          <p:cNvSpPr>
            <a:spLocks noChangeArrowheads="1"/>
          </p:cNvSpPr>
          <p:nvPr/>
        </p:nvSpPr>
        <p:spPr bwMode="auto">
          <a:xfrm>
            <a:off x="6143625" y="1643067"/>
            <a:ext cx="222567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s-CO" dirty="0">
                <a:solidFill>
                  <a:srgbClr val="002060"/>
                </a:solidFill>
                <a:latin typeface="Maiandra GD" pitchFamily="34" charset="0"/>
                <a:ea typeface="+mj-ea"/>
                <a:cs typeface="+mj-cs"/>
              </a:rPr>
              <a:t>Formularios en línea</a:t>
            </a:r>
          </a:p>
        </p:txBody>
      </p:sp>
      <p:sp>
        <p:nvSpPr>
          <p:cNvPr id="9" name="4 Rectángulo"/>
          <p:cNvSpPr>
            <a:spLocks noChangeArrowheads="1"/>
          </p:cNvSpPr>
          <p:nvPr/>
        </p:nvSpPr>
        <p:spPr bwMode="auto">
          <a:xfrm>
            <a:off x="6938963" y="2101855"/>
            <a:ext cx="200025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s-CO" dirty="0">
                <a:solidFill>
                  <a:srgbClr val="002060"/>
                </a:solidFill>
                <a:latin typeface="Maiandra GD" pitchFamily="34" charset="0"/>
                <a:ea typeface="+mj-ea"/>
                <a:cs typeface="+mj-cs"/>
              </a:rPr>
              <a:t>Titulo / Cabecera</a:t>
            </a:r>
          </a:p>
        </p:txBody>
      </p:sp>
      <p:pic>
        <p:nvPicPr>
          <p:cNvPr id="10" name="11 Imagen" descr="formulario.JPG"/>
          <p:cNvPicPr>
            <a:picLocks noChangeAspect="1"/>
          </p:cNvPicPr>
          <p:nvPr/>
        </p:nvPicPr>
        <p:blipFill>
          <a:blip r:embed="rId3" cstate="print">
            <a:extLst>
              <a:ext uri="{28A0092B-C50C-407E-A947-70E740481C1C}">
                <a14:useLocalDpi xmlns="" xmlns:a14="http://schemas.microsoft.com/office/drawing/2010/main" val="0"/>
              </a:ext>
            </a:extLst>
          </a:blip>
          <a:srcRect b="53094"/>
          <a:stretch>
            <a:fillRect/>
          </a:stretch>
        </p:blipFill>
        <p:spPr bwMode="auto">
          <a:xfrm>
            <a:off x="251520" y="1857380"/>
            <a:ext cx="5688631" cy="221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10 Flecha derecha"/>
          <p:cNvSpPr/>
          <p:nvPr/>
        </p:nvSpPr>
        <p:spPr>
          <a:xfrm rot="10800000">
            <a:off x="5929322" y="2043116"/>
            <a:ext cx="1054263" cy="428625"/>
          </a:xfrm>
          <a:prstGeom prst="rightArrow">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O"/>
          </a:p>
        </p:txBody>
      </p:sp>
      <p:sp>
        <p:nvSpPr>
          <p:cNvPr id="12" name="11 Flecha derecha"/>
          <p:cNvSpPr/>
          <p:nvPr/>
        </p:nvSpPr>
        <p:spPr>
          <a:xfrm rot="10800000">
            <a:off x="2479675" y="2806705"/>
            <a:ext cx="1306513" cy="428625"/>
          </a:xfrm>
          <a:prstGeom prst="rightArrow">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O"/>
          </a:p>
        </p:txBody>
      </p:sp>
      <p:sp>
        <p:nvSpPr>
          <p:cNvPr id="13" name="4 Rectángulo"/>
          <p:cNvSpPr>
            <a:spLocks noChangeArrowheads="1"/>
          </p:cNvSpPr>
          <p:nvPr/>
        </p:nvSpPr>
        <p:spPr bwMode="auto">
          <a:xfrm>
            <a:off x="3900486" y="2672561"/>
            <a:ext cx="4343921"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s-CO" dirty="0">
                <a:solidFill>
                  <a:srgbClr val="002060"/>
                </a:solidFill>
                <a:latin typeface="Maiandra GD" pitchFamily="34" charset="0"/>
                <a:ea typeface="+mj-ea"/>
                <a:cs typeface="+mj-cs"/>
              </a:rPr>
              <a:t>Pregunta abierta tipo texto</a:t>
            </a:r>
          </a:p>
        </p:txBody>
      </p:sp>
      <p:sp>
        <p:nvSpPr>
          <p:cNvPr id="14" name="13 Flecha derecha"/>
          <p:cNvSpPr/>
          <p:nvPr/>
        </p:nvSpPr>
        <p:spPr>
          <a:xfrm rot="10800000">
            <a:off x="2428875" y="3429005"/>
            <a:ext cx="1357313" cy="428625"/>
          </a:xfrm>
          <a:prstGeom prst="rightArrow">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O"/>
          </a:p>
        </p:txBody>
      </p:sp>
      <p:sp>
        <p:nvSpPr>
          <p:cNvPr id="15" name="4 Rectángulo"/>
          <p:cNvSpPr>
            <a:spLocks noChangeArrowheads="1"/>
          </p:cNvSpPr>
          <p:nvPr/>
        </p:nvSpPr>
        <p:spPr bwMode="auto">
          <a:xfrm>
            <a:off x="3929063" y="3286130"/>
            <a:ext cx="481940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s-CO" dirty="0">
                <a:solidFill>
                  <a:srgbClr val="002060"/>
                </a:solidFill>
                <a:latin typeface="Maiandra GD" pitchFamily="34" charset="0"/>
                <a:ea typeface="+mj-ea"/>
                <a:cs typeface="+mj-cs"/>
              </a:rPr>
              <a:t>Pregunta selección múltiple única respuesta.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tics</Template>
  <TotalTime>4440</TotalTime>
  <Words>656</Words>
  <Application>Microsoft Office PowerPoint</Application>
  <PresentationFormat>Presentación en pantalla (4:3)</PresentationFormat>
  <Paragraphs>94</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tics</vt:lpstr>
      <vt:lpstr>Diapositiva 1</vt:lpstr>
      <vt:lpstr>Agenda</vt:lpstr>
      <vt:lpstr>Diapositiva 3</vt:lpstr>
      <vt:lpstr>Rec@pitulemos</vt:lpstr>
      <vt:lpstr>Estudi@ndo y @prendiendo</vt:lpstr>
      <vt:lpstr>Estudi@ndo y @prendiendo</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TIC´S</dc:title>
  <dc:creator>REDP</dc:creator>
  <cp:lastModifiedBy>Zahida</cp:lastModifiedBy>
  <cp:revision>102</cp:revision>
  <dcterms:created xsi:type="dcterms:W3CDTF">2013-04-09T18:56:33Z</dcterms:created>
  <dcterms:modified xsi:type="dcterms:W3CDTF">2013-09-15T03:03:08Z</dcterms:modified>
</cp:coreProperties>
</file>