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11"/>
  </p:notesMasterIdLst>
  <p:sldIdLst>
    <p:sldId id="299" r:id="rId2"/>
    <p:sldId id="308" r:id="rId3"/>
    <p:sldId id="361" r:id="rId4"/>
    <p:sldId id="306" r:id="rId5"/>
    <p:sldId id="309" r:id="rId6"/>
    <p:sldId id="344" r:id="rId7"/>
    <p:sldId id="358" r:id="rId8"/>
    <p:sldId id="357" r:id="rId9"/>
    <p:sldId id="362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8" autoAdjust="0"/>
  </p:normalViewPr>
  <p:slideViewPr>
    <p:cSldViewPr>
      <p:cViewPr>
        <p:scale>
          <a:sx n="94" d="100"/>
          <a:sy n="94" d="100"/>
        </p:scale>
        <p:origin x="-69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31657-F6D1-4FD9-A1BF-EDCBAD196EA0}" type="datetimeFigureOut">
              <a:rPr lang="es-CO" smtClean="0"/>
              <a:pPr/>
              <a:t>07/07/2014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18565-75D7-4136-B509-ACDEFC6E9332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175606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plantilla 3.jpg"/>
          <p:cNvPicPr>
            <a:picLocks noChangeAspect="1"/>
          </p:cNvPicPr>
          <p:nvPr/>
        </p:nvPicPr>
        <p:blipFill>
          <a:blip r:embed="rId2" cstate="print"/>
          <a:srcRect l="1644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B0D8B-C14A-4C4D-828C-323E55453FB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E80C9-F505-49E3-A481-C07E0E67A71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98FDA-3F96-4CAD-B50D-E84733849A1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plantilla 3.jpg"/>
          <p:cNvPicPr>
            <a:picLocks noChangeAspect="1"/>
          </p:cNvPicPr>
          <p:nvPr/>
        </p:nvPicPr>
        <p:blipFill>
          <a:blip r:embed="rId2" cstate="print"/>
          <a:srcRect l="1644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F6A74-EB2A-469A-AA99-DC70A0FA4E1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440FD-E4EE-4E65-825C-C9E1C616744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27CCF-A0BC-43C2-BE30-FF1C3A86BAA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2E367-8418-497E-B16F-471A1244F56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8F250-A0EB-4280-A307-ECE70DDA519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4D763-0C85-4DF5-AB2A-68F1B4E0B80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9333E-C34F-4C68-9304-75C07337663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CO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7757A-F29A-4C73-8501-B6716E88319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CO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33847D0-E081-45A3-B206-C3BF5FE63BE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6" r:id="rId1"/>
    <p:sldLayoutId id="2147484407" r:id="rId2"/>
    <p:sldLayoutId id="2147484397" r:id="rId3"/>
    <p:sldLayoutId id="2147484398" r:id="rId4"/>
    <p:sldLayoutId id="2147484399" r:id="rId5"/>
    <p:sldLayoutId id="2147484400" r:id="rId6"/>
    <p:sldLayoutId id="2147484401" r:id="rId7"/>
    <p:sldLayoutId id="2147484402" r:id="rId8"/>
    <p:sldLayoutId id="2147484403" r:id="rId9"/>
    <p:sldLayoutId id="2147484404" r:id="rId10"/>
    <p:sldLayoutId id="214748440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play.com/" TargetMode="External"/><Relationship Id="rId2" Type="http://schemas.openxmlformats.org/officeDocument/2006/relationships/hyperlink" Target="http://deckerix.com/modulos/juegos/sopadeletra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goanimate.com/" TargetMode="External"/><Relationship Id="rId4" Type="http://schemas.openxmlformats.org/officeDocument/2006/relationships/hyperlink" Target="http://www.wideo.co/html/learn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izmeonline.net/" TargetMode="External"/><Relationship Id="rId2" Type="http://schemas.openxmlformats.org/officeDocument/2006/relationships/hyperlink" Target="http://www.questbase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yapaca.com/" TargetMode="External"/><Relationship Id="rId4" Type="http://schemas.openxmlformats.org/officeDocument/2006/relationships/hyperlink" Target="http://www.thatquiz.org/es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estbase.com/" TargetMode="External"/><Relationship Id="rId2" Type="http://schemas.openxmlformats.org/officeDocument/2006/relationships/hyperlink" Target="http://www.educar.org/" TargetMode="Externa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500042"/>
            <a:ext cx="7772400" cy="1470025"/>
          </a:xfrm>
        </p:spPr>
        <p:txBody>
          <a:bodyPr/>
          <a:lstStyle/>
          <a:p>
            <a:r>
              <a:rPr lang="es-CO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CAPACITACIÓN TIC</a:t>
            </a:r>
            <a:r>
              <a:rPr lang="es-CO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s-CO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es-CO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75656" y="1772816"/>
            <a:ext cx="6400800" cy="1752600"/>
          </a:xfrm>
        </p:spPr>
        <p:txBody>
          <a:bodyPr/>
          <a:lstStyle/>
          <a:p>
            <a:r>
              <a:rPr lang="es-CO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EQUIPO TECNOLOGÍA E INFORMÁTICA</a:t>
            </a:r>
          </a:p>
          <a:p>
            <a:endParaRPr lang="es-CO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56992"/>
            <a:ext cx="3180309" cy="2524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Pergamino horizontal"/>
          <p:cNvSpPr/>
          <p:nvPr/>
        </p:nvSpPr>
        <p:spPr>
          <a:xfrm>
            <a:off x="4716016" y="3645024"/>
            <a:ext cx="3672408" cy="223609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400" dirty="0" smtClean="0"/>
              <a:t>Dime qué evalúas y te diré qué y cómo enseñas (y qué y cómo tus estudiantes aprenden)</a:t>
            </a:r>
            <a:endParaRPr lang="es-CO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326736" y="692696"/>
            <a:ext cx="786231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NIVEL profundización</a:t>
            </a:r>
          </a:p>
          <a:p>
            <a:pPr algn="ctr"/>
            <a:r>
              <a:rPr lang="es-E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Sesión 3</a:t>
            </a:r>
            <a:r>
              <a:rPr lang="es-E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endParaRPr lang="es-ES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27984" y="3714752"/>
            <a:ext cx="4464496" cy="28465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3 CuadroTexto"/>
          <p:cNvSpPr txBox="1"/>
          <p:nvPr/>
        </p:nvSpPr>
        <p:spPr>
          <a:xfrm>
            <a:off x="500034" y="3929066"/>
            <a:ext cx="37578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/>
              <a:t>Herramientas para evaluar y hacer seguimiento a los estudiantes.</a:t>
            </a:r>
            <a:endParaRPr lang="es-CO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VALORANDO LO APRENDIDO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42910" y="2428868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6" name="5 CuadroTexto"/>
          <p:cNvSpPr txBox="1"/>
          <p:nvPr/>
        </p:nvSpPr>
        <p:spPr>
          <a:xfrm>
            <a:off x="571472" y="2643182"/>
            <a:ext cx="78581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es-CO" dirty="0" smtClean="0"/>
          </a:p>
          <a:p>
            <a:pPr marL="342900" indent="-342900">
              <a:buAutoNum type="arabicPeriod"/>
            </a:pPr>
            <a:r>
              <a:rPr lang="es-CO" dirty="0" smtClean="0"/>
              <a:t>REALICE UNA SOPA DE LETRAS CON 5 HERRAMIENTAS DE LA WEB </a:t>
            </a:r>
            <a:r>
              <a:rPr lang="es-CO" dirty="0" smtClean="0"/>
              <a:t>2.0</a:t>
            </a:r>
          </a:p>
          <a:p>
            <a:pPr marL="342900" indent="-342900"/>
            <a:r>
              <a:rPr lang="es-CO" dirty="0" smtClean="0"/>
              <a:t>Con: </a:t>
            </a:r>
            <a:r>
              <a:rPr lang="es-CO" dirty="0" smtClean="0">
                <a:hlinkClick r:id="rId2"/>
              </a:rPr>
              <a:t>http:// </a:t>
            </a:r>
            <a:r>
              <a:rPr lang="es-CO" dirty="0" smtClean="0">
                <a:hlinkClick r:id="rId3"/>
              </a:rPr>
              <a:t>www.educaplay.com</a:t>
            </a:r>
            <a:endParaRPr lang="es-CO" dirty="0" smtClean="0"/>
          </a:p>
          <a:p>
            <a:pPr marL="342900" indent="-342900"/>
            <a:r>
              <a:rPr lang="es-CO" dirty="0" smtClean="0"/>
              <a:t>O </a:t>
            </a:r>
            <a:endParaRPr lang="es-CO" dirty="0" smtClean="0"/>
          </a:p>
          <a:p>
            <a:pPr marL="342900" indent="-342900"/>
            <a:r>
              <a:rPr lang="es-CO" dirty="0" smtClean="0">
                <a:hlinkClick r:id="rId2"/>
              </a:rPr>
              <a:t>http://deckerix.com/modulos/juegos/sopadeletras/</a:t>
            </a:r>
            <a:endParaRPr lang="es-CO" dirty="0" smtClean="0"/>
          </a:p>
          <a:p>
            <a:pPr marL="342900" indent="-342900"/>
            <a:endParaRPr lang="es-CO" dirty="0" smtClean="0"/>
          </a:p>
          <a:p>
            <a:pPr marL="342900" indent="-342900"/>
            <a:endParaRPr lang="es-CO" dirty="0" smtClean="0"/>
          </a:p>
          <a:p>
            <a:pPr marL="342900" indent="-342900"/>
            <a:r>
              <a:rPr lang="es-CO" dirty="0" smtClean="0"/>
              <a:t>2. Crea un comic explicando el uso educativo de las TIC</a:t>
            </a:r>
          </a:p>
          <a:p>
            <a:pPr marL="342900" indent="-342900"/>
            <a:r>
              <a:rPr lang="es-CO" dirty="0" smtClean="0">
                <a:hlinkClick r:id="rId4"/>
              </a:rPr>
              <a:t>http://</a:t>
            </a:r>
            <a:r>
              <a:rPr lang="es-CO" dirty="0" smtClean="0">
                <a:hlinkClick r:id="rId4"/>
              </a:rPr>
              <a:t>www.wideo.co/html/learn</a:t>
            </a:r>
            <a:r>
              <a:rPr lang="es-CO" dirty="0" smtClean="0"/>
              <a:t> o </a:t>
            </a:r>
            <a:endParaRPr lang="es-CO" dirty="0" smtClean="0"/>
          </a:p>
          <a:p>
            <a:pPr marL="342900" indent="-342900"/>
            <a:r>
              <a:rPr lang="es-CO" dirty="0" smtClean="0">
                <a:hlinkClick r:id="rId5"/>
              </a:rPr>
              <a:t>http://goanimate.com/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927909" y="241518"/>
            <a:ext cx="353173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SABERES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23528" y="1916832"/>
            <a:ext cx="813690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s-CO" sz="2800" dirty="0" smtClean="0">
                <a:solidFill>
                  <a:schemeClr val="accent6">
                    <a:lumMod val="75000"/>
                  </a:schemeClr>
                </a:solidFill>
              </a:rPr>
              <a:t>DESEMPEÑO A TRABAJAR Y EVALUAR </a:t>
            </a:r>
          </a:p>
          <a:p>
            <a:endParaRPr lang="es-ES_tradnl" sz="3600" dirty="0" smtClean="0"/>
          </a:p>
          <a:p>
            <a:r>
              <a:rPr lang="es-ES_tradnl" sz="3600" dirty="0" smtClean="0"/>
              <a:t>Compara </a:t>
            </a:r>
            <a:r>
              <a:rPr lang="es-ES_tradnl" sz="3600" dirty="0"/>
              <a:t>las herramientas que brinda la web 2.0 para valorar y evaluar a los estudiantes de manera virtual y/o semipresencial. </a:t>
            </a:r>
            <a:endParaRPr lang="es-CO" sz="3600" dirty="0"/>
          </a:p>
        </p:txBody>
      </p:sp>
    </p:spTree>
    <p:extLst>
      <p:ext uri="{BB962C8B-B14F-4D97-AF65-F5344CB8AC3E}">
        <p14:creationId xmlns:p14="http://schemas.microsoft.com/office/powerpoint/2010/main" xmlns="" val="18199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655129" y="260648"/>
            <a:ext cx="528862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Conceptualización</a:t>
            </a:r>
          </a:p>
          <a:p>
            <a:pPr algn="ctr"/>
            <a:r>
              <a:rPr lang="es-E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de saberes </a:t>
            </a:r>
            <a:endParaRPr lang="es-E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08104" y="3131324"/>
            <a:ext cx="3461196" cy="2595897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4" name="3 Rectángulo"/>
          <p:cNvSpPr/>
          <p:nvPr/>
        </p:nvSpPr>
        <p:spPr>
          <a:xfrm>
            <a:off x="0" y="1890565"/>
            <a:ext cx="57606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4000" dirty="0"/>
              <a:t>Compara las herramientas que brinda la web 2.0 para valorar y evaluar a los estudiantes de manera virtual y/o semipresencial. </a:t>
            </a:r>
            <a:endParaRPr lang="es-CO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"/>
            <a:ext cx="8604448" cy="1340768"/>
          </a:xfrm>
        </p:spPr>
        <p:txBody>
          <a:bodyPr/>
          <a:lstStyle/>
          <a:p>
            <a:pPr algn="l"/>
            <a:r>
              <a:rPr lang="es-CO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CONTEXTUALIZ@NDONOS</a:t>
            </a:r>
            <a:endParaRPr lang="es-CO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908720"/>
            <a:ext cx="7606058" cy="4320480"/>
          </a:xfrm>
        </p:spPr>
        <p:txBody>
          <a:bodyPr>
            <a:normAutofit fontScale="92500" lnSpcReduction="10000"/>
          </a:bodyPr>
          <a:lstStyle/>
          <a:p>
            <a:pPr marL="571500" indent="-571500" algn="just">
              <a:buFont typeface="Wingdings" pitchFamily="2" charset="2"/>
              <a:buChar char="v"/>
            </a:pPr>
            <a:r>
              <a:rPr lang="es-CO" sz="2000" b="1" dirty="0" smtClean="0">
                <a:solidFill>
                  <a:srgbClr val="002060"/>
                </a:solidFill>
              </a:rPr>
              <a:t>DEFINICIÓN</a:t>
            </a:r>
          </a:p>
          <a:p>
            <a:pPr algn="just"/>
            <a:r>
              <a:rPr lang="es-CO" sz="1600" dirty="0" smtClean="0">
                <a:solidFill>
                  <a:srgbClr val="002060"/>
                </a:solidFill>
              </a:rPr>
              <a:t>En la web existen varias  herramientas que permite realizar  evaluaciones  y seguimiento a los estudiantes algunas de ellas son gratuitas. Es un valioso recurso para los formadora ya que permiten agilizar ciertos procesos ( valoración final, graficas estadísticas y resultado en tiempo real)</a:t>
            </a:r>
          </a:p>
          <a:p>
            <a:pPr marL="571500" indent="-571500" algn="just">
              <a:buFont typeface="Wingdings" pitchFamily="2" charset="2"/>
              <a:buChar char="v"/>
            </a:pPr>
            <a:r>
              <a:rPr lang="es-CO" sz="2000" b="1" dirty="0" smtClean="0">
                <a:solidFill>
                  <a:srgbClr val="002060"/>
                </a:solidFill>
              </a:rPr>
              <a:t>CARACTERISTICAS </a:t>
            </a:r>
          </a:p>
          <a:p>
            <a:pPr algn="just"/>
            <a:r>
              <a:rPr lang="es-CO" sz="1600" dirty="0" smtClean="0">
                <a:solidFill>
                  <a:srgbClr val="002060"/>
                </a:solidFill>
              </a:rPr>
              <a:t>1. Se </a:t>
            </a:r>
            <a:r>
              <a:rPr lang="es-CO" sz="1600" dirty="0">
                <a:solidFill>
                  <a:srgbClr val="002060"/>
                </a:solidFill>
              </a:rPr>
              <a:t>consideran como herramientas sincrónicas o asincrónicas </a:t>
            </a:r>
            <a:endParaRPr lang="es-CO" sz="1600" dirty="0" smtClean="0">
              <a:solidFill>
                <a:srgbClr val="002060"/>
              </a:solidFill>
            </a:endParaRPr>
          </a:p>
          <a:p>
            <a:pPr algn="just"/>
            <a:r>
              <a:rPr lang="es-CO" sz="1600" dirty="0" smtClean="0">
                <a:solidFill>
                  <a:srgbClr val="002060"/>
                </a:solidFill>
              </a:rPr>
              <a:t>2. Agilización de respuesta de la evaluación</a:t>
            </a:r>
          </a:p>
          <a:p>
            <a:pPr algn="just"/>
            <a:r>
              <a:rPr lang="es-CO" sz="1600" dirty="0" smtClean="0">
                <a:solidFill>
                  <a:srgbClr val="002060"/>
                </a:solidFill>
              </a:rPr>
              <a:t>3. Representación estadística de los resultados  </a:t>
            </a:r>
          </a:p>
          <a:p>
            <a:pPr algn="just"/>
            <a:r>
              <a:rPr lang="es-CO" sz="1600" dirty="0" smtClean="0">
                <a:solidFill>
                  <a:srgbClr val="002060"/>
                </a:solidFill>
              </a:rPr>
              <a:t>4</a:t>
            </a:r>
            <a:r>
              <a:rPr lang="es-CO" sz="1600" dirty="0">
                <a:solidFill>
                  <a:srgbClr val="002060"/>
                </a:solidFill>
              </a:rPr>
              <a:t>. Autonomía en la creación de su formulario </a:t>
            </a:r>
          </a:p>
          <a:p>
            <a:pPr marL="571500" indent="-571500" algn="just">
              <a:buFont typeface="Wingdings" pitchFamily="2" charset="2"/>
              <a:buChar char="v"/>
            </a:pPr>
            <a:r>
              <a:rPr lang="es-CO" sz="2000" b="1" dirty="0" smtClean="0">
                <a:solidFill>
                  <a:srgbClr val="002060"/>
                </a:solidFill>
              </a:rPr>
              <a:t>HERRAMIENTAS </a:t>
            </a:r>
          </a:p>
          <a:p>
            <a:pPr algn="just"/>
            <a:r>
              <a:rPr lang="es-CO" sz="1600" dirty="0" smtClean="0">
                <a:solidFill>
                  <a:srgbClr val="002060"/>
                </a:solidFill>
              </a:rPr>
              <a:t>texto </a:t>
            </a:r>
            <a:r>
              <a:rPr lang="es-CO" sz="1600" dirty="0">
                <a:solidFill>
                  <a:srgbClr val="002060"/>
                </a:solidFill>
              </a:rPr>
              <a:t>, </a:t>
            </a:r>
            <a:r>
              <a:rPr lang="es-CO" sz="1600" dirty="0" smtClean="0">
                <a:solidFill>
                  <a:srgbClr val="002060"/>
                </a:solidFill>
              </a:rPr>
              <a:t>gráficos, </a:t>
            </a:r>
            <a:r>
              <a:rPr lang="es-CO" sz="1600" dirty="0">
                <a:solidFill>
                  <a:srgbClr val="002060"/>
                </a:solidFill>
              </a:rPr>
              <a:t>sopa de letras. Flash </a:t>
            </a:r>
            <a:r>
              <a:rPr lang="es-CO" sz="1600" dirty="0" smtClean="0">
                <a:solidFill>
                  <a:srgbClr val="002060"/>
                </a:solidFill>
              </a:rPr>
              <a:t>cards ,puzzle entre otros.</a:t>
            </a:r>
            <a:endParaRPr lang="es-CO" b="1" dirty="0" smtClean="0">
              <a:solidFill>
                <a:srgbClr val="002060"/>
              </a:solidFill>
            </a:endParaRPr>
          </a:p>
          <a:p>
            <a:pPr marL="571500" indent="-571500" algn="just">
              <a:buFont typeface="Wingdings" pitchFamily="2" charset="2"/>
              <a:buChar char="v"/>
            </a:pPr>
            <a:r>
              <a:rPr lang="es-CO" sz="2000" b="1" dirty="0" smtClean="0">
                <a:solidFill>
                  <a:srgbClr val="002060"/>
                </a:solidFill>
              </a:rPr>
              <a:t>EXPLORACIÓN </a:t>
            </a:r>
          </a:p>
          <a:p>
            <a:pPr algn="just"/>
            <a:r>
              <a:rPr lang="es-CO" sz="1800" b="1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http://www.questbase.com</a:t>
            </a:r>
            <a:r>
              <a:rPr lang="es-CO" sz="1800" b="1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/</a:t>
            </a:r>
            <a:r>
              <a:rPr lang="es-CO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CO" sz="1800" b="1" dirty="0" err="1" smtClean="0">
                <a:solidFill>
                  <a:schemeClr val="accent1">
                    <a:lumMod val="75000"/>
                  </a:schemeClr>
                </a:solidFill>
              </a:rPr>
              <a:t>Googledrive</a:t>
            </a:r>
            <a:r>
              <a:rPr lang="es-CO" sz="18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s-CO" sz="1800" b="1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S</a:t>
            </a:r>
            <a:r>
              <a:rPr lang="es-CO" sz="1800" b="1" dirty="0" smtClean="0">
                <a:solidFill>
                  <a:schemeClr val="accent1">
                    <a:lumMod val="75000"/>
                  </a:schemeClr>
                </a:solidFill>
              </a:rPr>
              <a:t>kydrive </a:t>
            </a:r>
            <a:r>
              <a:rPr lang="es-CO" sz="1800" b="1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www.thatquiz.org/es</a:t>
            </a:r>
            <a:r>
              <a:rPr lang="es-CO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CO" sz="1800" b="1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www.quizmeonline.net</a:t>
            </a:r>
            <a:r>
              <a:rPr lang="es-CO" sz="1800" b="1" dirty="0" smtClean="0">
                <a:solidFill>
                  <a:schemeClr val="accent1">
                    <a:lumMod val="75000"/>
                  </a:schemeClr>
                </a:solidFill>
              </a:rPr>
              <a:t> , </a:t>
            </a:r>
            <a:r>
              <a:rPr lang="es-CO" sz="1800" b="1" dirty="0" smtClean="0">
                <a:solidFill>
                  <a:schemeClr val="accent1">
                    <a:lumMod val="75000"/>
                  </a:schemeClr>
                </a:solidFill>
                <a:hlinkClick r:id="rId5"/>
              </a:rPr>
              <a:t>www.yapaca.com</a:t>
            </a:r>
            <a:r>
              <a:rPr lang="es-CO" sz="1800" b="1" dirty="0" smtClean="0">
                <a:solidFill>
                  <a:schemeClr val="accent1">
                    <a:lumMod val="75000"/>
                  </a:schemeClr>
                </a:solidFill>
              </a:rPr>
              <a:t> ,www.flubaroo.com, </a:t>
            </a:r>
          </a:p>
          <a:p>
            <a:pPr algn="just"/>
            <a:r>
              <a:rPr lang="es-CO" sz="1800" dirty="0" smtClean="0"/>
              <a:t>Página de clase: </a:t>
            </a:r>
            <a:r>
              <a:rPr lang="es-CO" sz="1800" b="1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 http://www.questbase.com/</a:t>
            </a:r>
            <a:r>
              <a:rPr lang="es-CO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CO" sz="1800" dirty="0" smtClean="0"/>
              <a:t>, </a:t>
            </a:r>
            <a:endParaRPr lang="es-CO" sz="1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es-CO" sz="2000" b="1" dirty="0" smtClean="0">
              <a:solidFill>
                <a:srgbClr val="002060"/>
              </a:solidFill>
            </a:endParaRPr>
          </a:p>
          <a:p>
            <a:pPr algn="just"/>
            <a:endParaRPr lang="es-CO" sz="2000" b="1" dirty="0" smtClean="0">
              <a:solidFill>
                <a:srgbClr val="002060"/>
              </a:solidFill>
            </a:endParaRPr>
          </a:p>
          <a:p>
            <a:pPr algn="just"/>
            <a:endParaRPr lang="es-CO" b="1" dirty="0" smtClean="0">
              <a:solidFill>
                <a:srgbClr val="002060"/>
              </a:solidFill>
            </a:endParaRPr>
          </a:p>
          <a:p>
            <a:pPr algn="just"/>
            <a:endParaRPr lang="es-CO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291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116632"/>
            <a:ext cx="75640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Experticia Docente </a:t>
            </a:r>
            <a:endParaRPr lang="es-E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0" name="4 Rectángulo"/>
          <p:cNvSpPr>
            <a:spLocks noChangeArrowheads="1"/>
          </p:cNvSpPr>
          <p:nvPr/>
        </p:nvSpPr>
        <p:spPr bwMode="auto">
          <a:xfrm>
            <a:off x="6143625" y="1143000"/>
            <a:ext cx="2225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CO" dirty="0">
                <a:latin typeface="Maiandra GD" pitchFamily="34" charset="0"/>
              </a:rPr>
              <a:t>Formularios en línea</a:t>
            </a:r>
          </a:p>
        </p:txBody>
      </p:sp>
      <p:sp>
        <p:nvSpPr>
          <p:cNvPr id="21" name="4 Rectángulo"/>
          <p:cNvSpPr>
            <a:spLocks noChangeArrowheads="1"/>
          </p:cNvSpPr>
          <p:nvPr/>
        </p:nvSpPr>
        <p:spPr bwMode="auto">
          <a:xfrm>
            <a:off x="6938963" y="1601788"/>
            <a:ext cx="2000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CO" dirty="0">
                <a:latin typeface="Maiandra GD" pitchFamily="34" charset="0"/>
              </a:rPr>
              <a:t>Titulo / Cabecera</a:t>
            </a:r>
          </a:p>
        </p:txBody>
      </p:sp>
      <p:pic>
        <p:nvPicPr>
          <p:cNvPr id="22" name="11 Imagen" descr="formulari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3094"/>
          <a:stretch>
            <a:fillRect/>
          </a:stretch>
        </p:blipFill>
        <p:spPr bwMode="auto">
          <a:xfrm>
            <a:off x="251520" y="1357313"/>
            <a:ext cx="5688631" cy="221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22 Flecha derecha"/>
          <p:cNvSpPr/>
          <p:nvPr/>
        </p:nvSpPr>
        <p:spPr>
          <a:xfrm rot="10800000">
            <a:off x="5796136" y="1543050"/>
            <a:ext cx="1258887" cy="428625"/>
          </a:xfrm>
          <a:prstGeom prst="rightArrow">
            <a:avLst/>
          </a:prstGeom>
          <a:solidFill>
            <a:schemeClr val="accent1">
              <a:alpha val="5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24" name="23 Flecha derecha"/>
          <p:cNvSpPr/>
          <p:nvPr/>
        </p:nvSpPr>
        <p:spPr>
          <a:xfrm rot="10800000">
            <a:off x="2479675" y="2306638"/>
            <a:ext cx="1306513" cy="428625"/>
          </a:xfrm>
          <a:prstGeom prst="rightArrow">
            <a:avLst/>
          </a:prstGeom>
          <a:solidFill>
            <a:schemeClr val="accent1">
              <a:alpha val="5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25" name="4 Rectángulo"/>
          <p:cNvSpPr>
            <a:spLocks noChangeArrowheads="1"/>
          </p:cNvSpPr>
          <p:nvPr/>
        </p:nvSpPr>
        <p:spPr bwMode="auto">
          <a:xfrm>
            <a:off x="3900486" y="2172494"/>
            <a:ext cx="4343921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s-CO" dirty="0">
                <a:latin typeface="Maiandra GD" pitchFamily="34" charset="0"/>
              </a:rPr>
              <a:t>Pregunta abierta tipo texto</a:t>
            </a:r>
          </a:p>
        </p:txBody>
      </p:sp>
      <p:sp>
        <p:nvSpPr>
          <p:cNvPr id="26" name="25 Flecha derecha"/>
          <p:cNvSpPr/>
          <p:nvPr/>
        </p:nvSpPr>
        <p:spPr>
          <a:xfrm rot="10800000">
            <a:off x="2428875" y="2928938"/>
            <a:ext cx="1357313" cy="428625"/>
          </a:xfrm>
          <a:prstGeom prst="rightArrow">
            <a:avLst/>
          </a:prstGeom>
          <a:solidFill>
            <a:schemeClr val="accent1">
              <a:alpha val="5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27" name="4 Rectángulo"/>
          <p:cNvSpPr>
            <a:spLocks noChangeArrowheads="1"/>
          </p:cNvSpPr>
          <p:nvPr/>
        </p:nvSpPr>
        <p:spPr bwMode="auto">
          <a:xfrm>
            <a:off x="3929063" y="2786063"/>
            <a:ext cx="48194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s-CO">
                <a:latin typeface="Maiandra GD" pitchFamily="34" charset="0"/>
              </a:rPr>
              <a:t>Pregunta selección múltiple única respuesta.</a:t>
            </a:r>
          </a:p>
        </p:txBody>
      </p:sp>
      <p:sp>
        <p:nvSpPr>
          <p:cNvPr id="28" name="2 Marcador de contenido"/>
          <p:cNvSpPr txBox="1">
            <a:spLocks/>
          </p:cNvSpPr>
          <p:nvPr/>
        </p:nvSpPr>
        <p:spPr bwMode="auto">
          <a:xfrm>
            <a:off x="323528" y="3643313"/>
            <a:ext cx="8615685" cy="290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 2" pitchFamily="18" charset="2"/>
              <a:buNone/>
            </a:pPr>
            <a:r>
              <a:rPr lang="es-CO" sz="2400" dirty="0" smtClean="0">
                <a:solidFill>
                  <a:schemeClr val="tx1"/>
                </a:solidFill>
                <a:latin typeface="Maiandra GD" pitchFamily="34" charset="0"/>
              </a:rPr>
              <a:t>Elabora una prueba de diez preguntas de selección múltiple y única respuesta, que evalúe el nivel de apropiación conceptual y practico sobre recursos digitales en la red.</a:t>
            </a:r>
          </a:p>
          <a:p>
            <a:pPr algn="just">
              <a:buFont typeface="Wingdings 2" pitchFamily="18" charset="2"/>
              <a:buNone/>
            </a:pPr>
            <a:r>
              <a:rPr lang="es-CO" sz="2400" dirty="0" smtClean="0">
                <a:solidFill>
                  <a:schemeClr val="tx1"/>
                </a:solidFill>
                <a:latin typeface="Maiandra GD" pitchFamily="34" charset="0"/>
              </a:rPr>
              <a:t>Publícala en Google Drives Formularios, envíala a cinco compañeros del curso y realiza las funciones necesarias para que sea calificada automáticamente</a:t>
            </a:r>
            <a:r>
              <a:rPr lang="es-CO" sz="2400" dirty="0" smtClean="0">
                <a:latin typeface="Maiandra GD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12879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639671"/>
            <a:ext cx="75640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RECURSOS INTERACTIVOS </a:t>
            </a:r>
            <a:endParaRPr lang="es-E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33872" y="2469073"/>
            <a:ext cx="74888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CO" sz="2000" dirty="0">
                <a:latin typeface="Maiandra GD" pitchFamily="34" charset="0"/>
              </a:rPr>
              <a:t>Como actividad de consolidación de los aprendizajes se propone </a:t>
            </a:r>
            <a:r>
              <a:rPr lang="es-CO" sz="2000" dirty="0" smtClean="0">
                <a:latin typeface="Maiandra GD" pitchFamily="34" charset="0"/>
              </a:rPr>
              <a:t>explorar las siguientes sitios web que sirven para la elaboración de  formularios  online y de herramientas  hacer seguimiento a nuestros estudiantes.</a:t>
            </a:r>
            <a:endParaRPr lang="es-CO" sz="2000" dirty="0">
              <a:latin typeface="Maiandra GD" pitchFamily="34" charset="0"/>
            </a:endParaRPr>
          </a:p>
          <a:p>
            <a:pPr>
              <a:defRPr/>
            </a:pPr>
            <a:r>
              <a:rPr lang="es-CO" sz="2000" dirty="0" smtClean="0">
                <a:latin typeface="Maiandra GD" pitchFamily="34" charset="0"/>
              </a:rPr>
              <a:t>Los sitios web  sugeridos </a:t>
            </a:r>
            <a:r>
              <a:rPr lang="es-CO" sz="2000" dirty="0">
                <a:latin typeface="Maiandra GD" pitchFamily="34" charset="0"/>
              </a:rPr>
              <a:t>son los siguientes</a:t>
            </a:r>
            <a:r>
              <a:rPr lang="es-CO" sz="2000" dirty="0" smtClean="0">
                <a:latin typeface="Maiandra GD" pitchFamily="34" charset="0"/>
              </a:rPr>
              <a:t>:</a:t>
            </a:r>
          </a:p>
          <a:p>
            <a:pPr>
              <a:defRPr/>
            </a:pPr>
            <a:endParaRPr lang="es-CO" sz="2000" dirty="0">
              <a:latin typeface="Maiandra GD" pitchFamily="34" charset="0"/>
            </a:endParaRP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es-CO" sz="2000" dirty="0">
                <a:latin typeface="Maiandra GD" pitchFamily="34" charset="0"/>
              </a:rPr>
              <a:t>Google drive </a:t>
            </a: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es-CO" sz="2000" dirty="0" err="1" smtClean="0">
                <a:latin typeface="Maiandra GD" pitchFamily="34" charset="0"/>
                <a:hlinkClick r:id="rId2"/>
              </a:rPr>
              <a:t>Quiz</a:t>
            </a:r>
            <a:r>
              <a:rPr lang="es-CO" sz="2000" dirty="0" smtClean="0">
                <a:latin typeface="Maiandra GD" pitchFamily="34" charset="0"/>
                <a:hlinkClick r:id="rId2"/>
              </a:rPr>
              <a:t> me online  </a:t>
            </a:r>
            <a:endParaRPr lang="es-CO" sz="2000" dirty="0">
              <a:latin typeface="Maiandra GD" pitchFamily="34" charset="0"/>
            </a:endParaRP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es-CO" sz="2000" dirty="0" err="1" smtClean="0">
                <a:latin typeface="Maiandra GD" pitchFamily="34" charset="0"/>
              </a:rPr>
              <a:t>Yapaca</a:t>
            </a:r>
            <a:r>
              <a:rPr lang="es-CO" sz="2000" dirty="0" smtClean="0">
                <a:latin typeface="Maiandra GD" pitchFamily="34" charset="0"/>
              </a:rPr>
              <a:t> </a:t>
            </a:r>
            <a:endParaRPr lang="es-CO" sz="2000" dirty="0">
              <a:latin typeface="Maiandra GD" pitchFamily="34" charset="0"/>
            </a:endParaRP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es-CO" sz="2000" dirty="0" err="1" smtClean="0">
                <a:latin typeface="Maiandra GD" pitchFamily="34" charset="0"/>
              </a:rPr>
              <a:t>Flubaroo</a:t>
            </a:r>
            <a:endParaRPr lang="es-CO" sz="2000" dirty="0" smtClean="0">
              <a:latin typeface="Maiandra GD" pitchFamily="34" charset="0"/>
            </a:endParaRP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es-CO" sz="2000" dirty="0" smtClean="0">
                <a:latin typeface="Maiandra GD" pitchFamily="34" charset="0"/>
                <a:hlinkClick r:id="rId3"/>
              </a:rPr>
              <a:t>http://www.questbase.com/</a:t>
            </a:r>
            <a:endParaRPr lang="es-CO" sz="2000" dirty="0">
              <a:latin typeface="Maiandra GD" pitchFamily="34" charset="0"/>
            </a:endParaRPr>
          </a:p>
          <a:p>
            <a:pPr marL="180975" indent="-180975">
              <a:buFont typeface="Arial" pitchFamily="34" charset="0"/>
              <a:buChar char="•"/>
              <a:defRPr/>
            </a:pPr>
            <a:endParaRPr lang="es-CO" sz="2000" dirty="0">
              <a:latin typeface="Maiandra GD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0" b="100000" l="0" r="97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7113471" y="2852936"/>
            <a:ext cx="1980219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7109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Asignación</a:t>
            </a:r>
            <a:endParaRPr lang="es-CO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REALICE UNA SOPA DE LETRAS CON 5 HERRAMIENTAS DE LA WEB </a:t>
            </a:r>
            <a:r>
              <a:rPr lang="es-CO" dirty="0" smtClean="0"/>
              <a:t>2.0</a:t>
            </a:r>
          </a:p>
          <a:p>
            <a:r>
              <a:rPr lang="es-CO" dirty="0"/>
              <a:t>Crea un comic explicando el uso educativo de las </a:t>
            </a:r>
            <a:r>
              <a:rPr lang="es-CO" dirty="0" smtClean="0"/>
              <a:t>TIC</a:t>
            </a:r>
          </a:p>
          <a:p>
            <a:r>
              <a:rPr lang="es-ES_tradnl" dirty="0"/>
              <a:t>Realizar un formulario online utilizando un recurso de </a:t>
            </a:r>
            <a:r>
              <a:rPr lang="es-ES_tradnl"/>
              <a:t>la </a:t>
            </a:r>
            <a:r>
              <a:rPr lang="es-ES_tradnl" smtClean="0"/>
              <a:t>web.</a:t>
            </a:r>
            <a:endParaRPr lang="es-CO" b="1" dirty="0">
              <a:solidFill>
                <a:srgbClr val="002060"/>
              </a:solidFill>
            </a:endParaRPr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3258296532"/>
      </p:ext>
    </p:extLst>
  </p:cSld>
  <p:clrMapOvr>
    <a:masterClrMapping/>
  </p:clrMapOvr>
</p:sld>
</file>

<file path=ppt/theme/theme1.xml><?xml version="1.0" encoding="utf-8"?>
<a:theme xmlns:a="http://schemas.openxmlformats.org/drawingml/2006/main" name="tic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409</Words>
  <Application>Microsoft Office PowerPoint</Application>
  <PresentationFormat>Presentación en pantalla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tics</vt:lpstr>
      <vt:lpstr>CAPACITACIÓN TIC </vt:lpstr>
      <vt:lpstr>Diapositiva 2</vt:lpstr>
      <vt:lpstr>VALORANDO LO APRENDIDO</vt:lpstr>
      <vt:lpstr>Diapositiva 4</vt:lpstr>
      <vt:lpstr>Diapositiva 5</vt:lpstr>
      <vt:lpstr>CONTEXTUALIZ@NDONOS</vt:lpstr>
      <vt:lpstr>Diapositiva 7</vt:lpstr>
      <vt:lpstr>Diapositiva 8</vt:lpstr>
      <vt:lpstr>Asignación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CAPACITACIÓN TIC</dc:title>
  <dc:creator>DOCENTES</dc:creator>
  <cp:lastModifiedBy>Zahida</cp:lastModifiedBy>
  <cp:revision>41</cp:revision>
  <dcterms:modified xsi:type="dcterms:W3CDTF">2014-07-08T02:59:18Z</dcterms:modified>
</cp:coreProperties>
</file>