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1"/>
  </p:notesMasterIdLst>
  <p:sldIdLst>
    <p:sldId id="355" r:id="rId2"/>
    <p:sldId id="356" r:id="rId3"/>
    <p:sldId id="299" r:id="rId4"/>
    <p:sldId id="358" r:id="rId5"/>
    <p:sldId id="357" r:id="rId6"/>
    <p:sldId id="360" r:id="rId7"/>
    <p:sldId id="379" r:id="rId8"/>
    <p:sldId id="368" r:id="rId9"/>
    <p:sldId id="377"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jandro2013"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FFFF"/>
    <a:srgbClr val="9847B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5543" autoAdjust="0"/>
  </p:normalViewPr>
  <p:slideViewPr>
    <p:cSldViewPr>
      <p:cViewPr>
        <p:scale>
          <a:sx n="95" d="100"/>
          <a:sy n="95" d="100"/>
        </p:scale>
        <p:origin x="-6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B938AD-A84D-4DD8-ACB1-B22D1EAEE292}" type="doc">
      <dgm:prSet loTypeId="urn:microsoft.com/office/officeart/2005/8/layout/vList2" loCatId="list" qsTypeId="urn:microsoft.com/office/officeart/2005/8/quickstyle/3d7" qsCatId="3D" csTypeId="urn:microsoft.com/office/officeart/2005/8/colors/colorful3" csCatId="colorful" phldr="1"/>
      <dgm:spPr/>
      <dgm:t>
        <a:bodyPr/>
        <a:lstStyle/>
        <a:p>
          <a:endParaRPr lang="es-CO"/>
        </a:p>
      </dgm:t>
    </dgm:pt>
    <dgm:pt modelId="{3BA71304-DFBD-463B-BFDE-D2AC8C20CD02}">
      <dgm:prSet phldrT="[Texto]"/>
      <dgm:spPr/>
      <dgm:t>
        <a:bodyPr/>
        <a:lstStyle/>
        <a:p>
          <a:r>
            <a:rPr lang="es-CO" b="0" dirty="0" smtClean="0">
              <a:latin typeface="Maiandra GD" pitchFamily="34" charset="0"/>
              <a:ea typeface="Times New Roman"/>
              <a:cs typeface="Times New Roman"/>
            </a:rPr>
            <a:t>Propósitos</a:t>
          </a:r>
          <a:endParaRPr lang="es-CO" dirty="0"/>
        </a:p>
      </dgm:t>
    </dgm:pt>
    <dgm:pt modelId="{0F98FA0B-C75C-467D-9108-24420366EE33}" type="parTrans" cxnId="{953818E3-2B7D-447C-A39F-DA2F576D9497}">
      <dgm:prSet/>
      <dgm:spPr/>
      <dgm:t>
        <a:bodyPr/>
        <a:lstStyle/>
        <a:p>
          <a:endParaRPr lang="es-CO"/>
        </a:p>
      </dgm:t>
    </dgm:pt>
    <dgm:pt modelId="{D50C20C4-3BD5-4E54-B137-B54626E13C6E}" type="sibTrans" cxnId="{953818E3-2B7D-447C-A39F-DA2F576D9497}">
      <dgm:prSet/>
      <dgm:spPr/>
      <dgm:t>
        <a:bodyPr/>
        <a:lstStyle/>
        <a:p>
          <a:endParaRPr lang="es-CO"/>
        </a:p>
      </dgm:t>
    </dgm:pt>
    <dgm:pt modelId="{F2ADF353-3001-4A2B-8856-58A10CC5B2FA}">
      <dgm:prSet phldrT="[Texto]"/>
      <dgm:spPr/>
      <dgm:t>
        <a:bodyPr/>
        <a:lstStyle/>
        <a:p>
          <a:r>
            <a:rPr lang="es-CO" b="0" dirty="0" smtClean="0">
              <a:latin typeface="Maiandra GD" pitchFamily="34" charset="0"/>
              <a:ea typeface="Times New Roman"/>
              <a:cs typeface="Times New Roman"/>
            </a:rPr>
            <a:t>Rec@pitulemos</a:t>
          </a:r>
          <a:endParaRPr lang="es-CO" dirty="0"/>
        </a:p>
      </dgm:t>
    </dgm:pt>
    <dgm:pt modelId="{57F6CDD2-D5F1-43AE-A890-46FDFEE18D92}" type="parTrans" cxnId="{5218679B-A27F-4CD7-B1C2-D52EDEB5A62D}">
      <dgm:prSet/>
      <dgm:spPr/>
      <dgm:t>
        <a:bodyPr/>
        <a:lstStyle/>
        <a:p>
          <a:endParaRPr lang="es-CO"/>
        </a:p>
      </dgm:t>
    </dgm:pt>
    <dgm:pt modelId="{648CBF09-DE07-4693-8C4C-C98033DFF0DF}" type="sibTrans" cxnId="{5218679B-A27F-4CD7-B1C2-D52EDEB5A62D}">
      <dgm:prSet/>
      <dgm:spPr/>
      <dgm:t>
        <a:bodyPr/>
        <a:lstStyle/>
        <a:p>
          <a:endParaRPr lang="es-CO"/>
        </a:p>
      </dgm:t>
    </dgm:pt>
    <dgm:pt modelId="{F7BA0307-973E-4363-BE7D-916D8B360DF1}">
      <dgm:prSet phldrT="[Texto]"/>
      <dgm:spPr/>
      <dgm:t>
        <a:bodyPr/>
        <a:lstStyle/>
        <a:p>
          <a:r>
            <a:rPr lang="es-CO" b="0" dirty="0" smtClean="0">
              <a:latin typeface="Maiandra GD" pitchFamily="34" charset="0"/>
              <a:ea typeface="Times New Roman"/>
              <a:cs typeface="Times New Roman"/>
            </a:rPr>
            <a:t>Estudi@ndo y @prendiendo : Definición, características, herramientas </a:t>
          </a:r>
          <a:endParaRPr lang="es-CO" dirty="0"/>
        </a:p>
      </dgm:t>
    </dgm:pt>
    <dgm:pt modelId="{005B78BB-BC5E-47F2-95EB-55C861B1BB76}" type="parTrans" cxnId="{44C559EB-EB16-4666-BE14-8C78EC6C1652}">
      <dgm:prSet/>
      <dgm:spPr/>
      <dgm:t>
        <a:bodyPr/>
        <a:lstStyle/>
        <a:p>
          <a:endParaRPr lang="es-CO"/>
        </a:p>
      </dgm:t>
    </dgm:pt>
    <dgm:pt modelId="{6EFA5B18-9218-4511-9634-64B6002AC859}" type="sibTrans" cxnId="{44C559EB-EB16-4666-BE14-8C78EC6C1652}">
      <dgm:prSet/>
      <dgm:spPr/>
      <dgm:t>
        <a:bodyPr/>
        <a:lstStyle/>
        <a:p>
          <a:endParaRPr lang="es-CO"/>
        </a:p>
      </dgm:t>
    </dgm:pt>
    <dgm:pt modelId="{C0C4F983-31D2-4B10-9569-4ADE3C108660}">
      <dgm:prSet phldrT="[Texto]"/>
      <dgm:spPr/>
      <dgm:t>
        <a:bodyPr/>
        <a:lstStyle/>
        <a:p>
          <a:pPr rtl="0"/>
          <a:r>
            <a:rPr lang="es-CO" b="0" dirty="0" smtClean="0">
              <a:latin typeface="Maiandra GD" pitchFamily="34" charset="0"/>
              <a:ea typeface="Times New Roman"/>
              <a:cs typeface="Times New Roman"/>
            </a:rPr>
            <a:t>Estudi@ndo y @prendiendo: </a:t>
          </a:r>
          <a:r>
            <a:rPr lang="es-ES" b="0" dirty="0" smtClean="0">
              <a:latin typeface="Maiandra GD" pitchFamily="34" charset="0"/>
              <a:cs typeface="Times New Roman"/>
            </a:rPr>
            <a:t>https://www.youtube.com/watch?v=zyRWxwb_sUE</a:t>
          </a:r>
          <a:endParaRPr lang="es-CO" dirty="0"/>
        </a:p>
      </dgm:t>
    </dgm:pt>
    <dgm:pt modelId="{A976ACDD-97B1-4303-9757-A548F98C8361}" type="parTrans" cxnId="{906BCA7F-C1B8-455B-BD13-11E819DF09F0}">
      <dgm:prSet/>
      <dgm:spPr/>
      <dgm:t>
        <a:bodyPr/>
        <a:lstStyle/>
        <a:p>
          <a:endParaRPr lang="es-CO"/>
        </a:p>
      </dgm:t>
    </dgm:pt>
    <dgm:pt modelId="{CDB3FD07-6833-47C7-82D9-FD2CC37811C5}" type="sibTrans" cxnId="{906BCA7F-C1B8-455B-BD13-11E819DF09F0}">
      <dgm:prSet/>
      <dgm:spPr/>
      <dgm:t>
        <a:bodyPr/>
        <a:lstStyle/>
        <a:p>
          <a:endParaRPr lang="es-CO"/>
        </a:p>
      </dgm:t>
    </dgm:pt>
    <dgm:pt modelId="{335510AE-2EB2-49AD-83F9-0838CCCD7E93}">
      <dgm:prSet phldrT="[Texto]"/>
      <dgm:spPr/>
      <dgm:t>
        <a:bodyPr/>
        <a:lstStyle/>
        <a:p>
          <a:pPr rtl="0"/>
          <a:r>
            <a:rPr lang="es-CO" b="0" dirty="0" smtClean="0">
              <a:latin typeface="Maiandra GD" pitchFamily="34" charset="0"/>
              <a:ea typeface="Times New Roman"/>
              <a:cs typeface="Times New Roman"/>
            </a:rPr>
            <a:t>Práctica Docente: Mapa mental</a:t>
          </a:r>
          <a:endParaRPr lang="es-CO" dirty="0"/>
        </a:p>
      </dgm:t>
    </dgm:pt>
    <dgm:pt modelId="{9A389EA0-E5EA-4D69-85F4-BEA58B74AF6F}" type="sibTrans" cxnId="{F51BC81B-235B-4D92-BD0D-6A253E037CBA}">
      <dgm:prSet/>
      <dgm:spPr/>
      <dgm:t>
        <a:bodyPr/>
        <a:lstStyle/>
        <a:p>
          <a:endParaRPr lang="es-CO"/>
        </a:p>
      </dgm:t>
    </dgm:pt>
    <dgm:pt modelId="{F809FC6B-25FD-433C-8CFF-D6974F3D6BF7}" type="parTrans" cxnId="{F51BC81B-235B-4D92-BD0D-6A253E037CBA}">
      <dgm:prSet/>
      <dgm:spPr/>
      <dgm:t>
        <a:bodyPr/>
        <a:lstStyle/>
        <a:p>
          <a:endParaRPr lang="es-CO"/>
        </a:p>
      </dgm:t>
    </dgm:pt>
    <dgm:pt modelId="{4747933C-440F-47C4-874A-7C7BBA434628}">
      <dgm:prSet phldrT="[Texto]"/>
      <dgm:spPr/>
      <dgm:t>
        <a:bodyPr/>
        <a:lstStyle/>
        <a:p>
          <a:pPr rtl="0"/>
          <a:r>
            <a:rPr lang="es-CO" b="0" dirty="0" smtClean="0">
              <a:latin typeface="Maiandra GD" pitchFamily="34" charset="0"/>
              <a:ea typeface="Times New Roman"/>
              <a:cs typeface="Times New Roman"/>
            </a:rPr>
            <a:t>Estudi@ndo y @prendiendo:</a:t>
          </a:r>
          <a:r>
            <a:rPr lang="es-ES_tradnl" dirty="0" smtClean="0"/>
            <a:t>Introducción de google drive  y un paralelo con la herramienta office 365</a:t>
          </a:r>
          <a:endParaRPr lang="es-CO" dirty="0"/>
        </a:p>
      </dgm:t>
    </dgm:pt>
    <dgm:pt modelId="{4CEDDED2-2D26-414B-82EF-6481B30AD923}" type="parTrans" cxnId="{0D59CEE4-7780-4D90-86F1-1322A62F4F39}">
      <dgm:prSet/>
      <dgm:spPr/>
      <dgm:t>
        <a:bodyPr/>
        <a:lstStyle/>
        <a:p>
          <a:endParaRPr lang="es-ES"/>
        </a:p>
      </dgm:t>
    </dgm:pt>
    <dgm:pt modelId="{8CC927F0-46F4-4736-8F47-CD53A2C36F59}" type="sibTrans" cxnId="{0D59CEE4-7780-4D90-86F1-1322A62F4F39}">
      <dgm:prSet/>
      <dgm:spPr/>
      <dgm:t>
        <a:bodyPr/>
        <a:lstStyle/>
        <a:p>
          <a:endParaRPr lang="es-ES"/>
        </a:p>
      </dgm:t>
    </dgm:pt>
    <dgm:pt modelId="{6DE90037-51DB-41D6-9897-01B0A1B4993F}" type="pres">
      <dgm:prSet presAssocID="{2AB938AD-A84D-4DD8-ACB1-B22D1EAEE292}" presName="linear" presStyleCnt="0">
        <dgm:presLayoutVars>
          <dgm:animLvl val="lvl"/>
          <dgm:resizeHandles val="exact"/>
        </dgm:presLayoutVars>
      </dgm:prSet>
      <dgm:spPr/>
      <dgm:t>
        <a:bodyPr/>
        <a:lstStyle/>
        <a:p>
          <a:endParaRPr lang="es-CO"/>
        </a:p>
      </dgm:t>
    </dgm:pt>
    <dgm:pt modelId="{781E91AC-3FD9-41A2-AAE8-CF4B3C0D3DDA}" type="pres">
      <dgm:prSet presAssocID="{3BA71304-DFBD-463B-BFDE-D2AC8C20CD02}" presName="parentText" presStyleLbl="node1" presStyleIdx="0" presStyleCnt="6">
        <dgm:presLayoutVars>
          <dgm:chMax val="0"/>
          <dgm:bulletEnabled val="1"/>
        </dgm:presLayoutVars>
      </dgm:prSet>
      <dgm:spPr/>
      <dgm:t>
        <a:bodyPr/>
        <a:lstStyle/>
        <a:p>
          <a:endParaRPr lang="es-CO"/>
        </a:p>
      </dgm:t>
    </dgm:pt>
    <dgm:pt modelId="{EE5EA543-F539-4808-B5EC-6EE256A5B55C}" type="pres">
      <dgm:prSet presAssocID="{D50C20C4-3BD5-4E54-B137-B54626E13C6E}" presName="spacer" presStyleCnt="0"/>
      <dgm:spPr/>
    </dgm:pt>
    <dgm:pt modelId="{997E366A-C9C3-48C3-9849-EAF6030B1834}" type="pres">
      <dgm:prSet presAssocID="{F2ADF353-3001-4A2B-8856-58A10CC5B2FA}" presName="parentText" presStyleLbl="node1" presStyleIdx="1" presStyleCnt="6">
        <dgm:presLayoutVars>
          <dgm:chMax val="0"/>
          <dgm:bulletEnabled val="1"/>
        </dgm:presLayoutVars>
      </dgm:prSet>
      <dgm:spPr/>
      <dgm:t>
        <a:bodyPr/>
        <a:lstStyle/>
        <a:p>
          <a:endParaRPr lang="es-CO"/>
        </a:p>
      </dgm:t>
    </dgm:pt>
    <dgm:pt modelId="{7D76EC36-561E-45F5-9E41-67413C3A12BA}" type="pres">
      <dgm:prSet presAssocID="{648CBF09-DE07-4693-8C4C-C98033DFF0DF}" presName="spacer" presStyleCnt="0"/>
      <dgm:spPr/>
    </dgm:pt>
    <dgm:pt modelId="{209269B2-458D-4C36-8932-42F6F527F9E3}" type="pres">
      <dgm:prSet presAssocID="{F7BA0307-973E-4363-BE7D-916D8B360DF1}" presName="parentText" presStyleLbl="node1" presStyleIdx="2" presStyleCnt="6">
        <dgm:presLayoutVars>
          <dgm:chMax val="0"/>
          <dgm:bulletEnabled val="1"/>
        </dgm:presLayoutVars>
      </dgm:prSet>
      <dgm:spPr/>
      <dgm:t>
        <a:bodyPr/>
        <a:lstStyle/>
        <a:p>
          <a:endParaRPr lang="es-CO"/>
        </a:p>
      </dgm:t>
    </dgm:pt>
    <dgm:pt modelId="{4BE275B5-2CBB-496B-9512-888B855194FA}" type="pres">
      <dgm:prSet presAssocID="{6EFA5B18-9218-4511-9634-64B6002AC859}" presName="spacer" presStyleCnt="0"/>
      <dgm:spPr/>
    </dgm:pt>
    <dgm:pt modelId="{603E4CE8-835D-4B61-9899-599E0C0722C1}" type="pres">
      <dgm:prSet presAssocID="{C0C4F983-31D2-4B10-9569-4ADE3C108660}" presName="parentText" presStyleLbl="node1" presStyleIdx="3" presStyleCnt="6">
        <dgm:presLayoutVars>
          <dgm:chMax val="0"/>
          <dgm:bulletEnabled val="1"/>
        </dgm:presLayoutVars>
      </dgm:prSet>
      <dgm:spPr/>
      <dgm:t>
        <a:bodyPr/>
        <a:lstStyle/>
        <a:p>
          <a:endParaRPr lang="es-CO"/>
        </a:p>
      </dgm:t>
    </dgm:pt>
    <dgm:pt modelId="{B8BB044A-5DC7-4C96-BAA7-EA398D46086D}" type="pres">
      <dgm:prSet presAssocID="{CDB3FD07-6833-47C7-82D9-FD2CC37811C5}" presName="spacer" presStyleCnt="0"/>
      <dgm:spPr/>
    </dgm:pt>
    <dgm:pt modelId="{23D15AC6-8A5D-4A3F-A709-3DF895D4EA29}" type="pres">
      <dgm:prSet presAssocID="{335510AE-2EB2-49AD-83F9-0838CCCD7E93}" presName="parentText" presStyleLbl="node1" presStyleIdx="4" presStyleCnt="6" custLinFactY="70721" custLinFactNeighborX="6676" custLinFactNeighborY="100000">
        <dgm:presLayoutVars>
          <dgm:chMax val="0"/>
          <dgm:bulletEnabled val="1"/>
        </dgm:presLayoutVars>
      </dgm:prSet>
      <dgm:spPr/>
      <dgm:t>
        <a:bodyPr/>
        <a:lstStyle/>
        <a:p>
          <a:endParaRPr lang="es-CO"/>
        </a:p>
      </dgm:t>
    </dgm:pt>
    <dgm:pt modelId="{355E350E-44A5-4FB0-89D4-932CFEA5F55A}" type="pres">
      <dgm:prSet presAssocID="{9A389EA0-E5EA-4D69-85F4-BEA58B74AF6F}" presName="spacer" presStyleCnt="0"/>
      <dgm:spPr/>
    </dgm:pt>
    <dgm:pt modelId="{0C8522B0-400D-49D5-8521-C69D00B155C7}" type="pres">
      <dgm:prSet presAssocID="{4747933C-440F-47C4-874A-7C7BBA434628}" presName="parentText" presStyleLbl="node1" presStyleIdx="5" presStyleCnt="6" custLinFactY="-105029" custLinFactNeighborX="3132" custLinFactNeighborY="-200000">
        <dgm:presLayoutVars>
          <dgm:chMax val="0"/>
          <dgm:bulletEnabled val="1"/>
        </dgm:presLayoutVars>
      </dgm:prSet>
      <dgm:spPr/>
      <dgm:t>
        <a:bodyPr/>
        <a:lstStyle/>
        <a:p>
          <a:endParaRPr lang="es-ES"/>
        </a:p>
      </dgm:t>
    </dgm:pt>
  </dgm:ptLst>
  <dgm:cxnLst>
    <dgm:cxn modelId="{49B03E0A-1613-434A-A2FD-8966F56A9CE6}" type="presOf" srcId="{335510AE-2EB2-49AD-83F9-0838CCCD7E93}" destId="{23D15AC6-8A5D-4A3F-A709-3DF895D4EA29}" srcOrd="0" destOrd="0" presId="urn:microsoft.com/office/officeart/2005/8/layout/vList2"/>
    <dgm:cxn modelId="{953818E3-2B7D-447C-A39F-DA2F576D9497}" srcId="{2AB938AD-A84D-4DD8-ACB1-B22D1EAEE292}" destId="{3BA71304-DFBD-463B-BFDE-D2AC8C20CD02}" srcOrd="0" destOrd="0" parTransId="{0F98FA0B-C75C-467D-9108-24420366EE33}" sibTransId="{D50C20C4-3BD5-4E54-B137-B54626E13C6E}"/>
    <dgm:cxn modelId="{55B63932-2E88-42BB-94FC-5F983198E398}" type="presOf" srcId="{F2ADF353-3001-4A2B-8856-58A10CC5B2FA}" destId="{997E366A-C9C3-48C3-9849-EAF6030B1834}" srcOrd="0" destOrd="0" presId="urn:microsoft.com/office/officeart/2005/8/layout/vList2"/>
    <dgm:cxn modelId="{01EC1F97-E800-47EB-9015-D212E4309D0D}" type="presOf" srcId="{4747933C-440F-47C4-874A-7C7BBA434628}" destId="{0C8522B0-400D-49D5-8521-C69D00B155C7}" srcOrd="0" destOrd="0" presId="urn:microsoft.com/office/officeart/2005/8/layout/vList2"/>
    <dgm:cxn modelId="{AB385798-1422-459D-9FE0-3F3A4E1AD7A6}" type="presOf" srcId="{3BA71304-DFBD-463B-BFDE-D2AC8C20CD02}" destId="{781E91AC-3FD9-41A2-AAE8-CF4B3C0D3DDA}" srcOrd="0" destOrd="0" presId="urn:microsoft.com/office/officeart/2005/8/layout/vList2"/>
    <dgm:cxn modelId="{5218679B-A27F-4CD7-B1C2-D52EDEB5A62D}" srcId="{2AB938AD-A84D-4DD8-ACB1-B22D1EAEE292}" destId="{F2ADF353-3001-4A2B-8856-58A10CC5B2FA}" srcOrd="1" destOrd="0" parTransId="{57F6CDD2-D5F1-43AE-A890-46FDFEE18D92}" sibTransId="{648CBF09-DE07-4693-8C4C-C98033DFF0DF}"/>
    <dgm:cxn modelId="{44C559EB-EB16-4666-BE14-8C78EC6C1652}" srcId="{2AB938AD-A84D-4DD8-ACB1-B22D1EAEE292}" destId="{F7BA0307-973E-4363-BE7D-916D8B360DF1}" srcOrd="2" destOrd="0" parTransId="{005B78BB-BC5E-47F2-95EB-55C861B1BB76}" sibTransId="{6EFA5B18-9218-4511-9634-64B6002AC859}"/>
    <dgm:cxn modelId="{A17EE283-509E-42BF-B223-C913E57BD023}" type="presOf" srcId="{2AB938AD-A84D-4DD8-ACB1-B22D1EAEE292}" destId="{6DE90037-51DB-41D6-9897-01B0A1B4993F}" srcOrd="0" destOrd="0" presId="urn:microsoft.com/office/officeart/2005/8/layout/vList2"/>
    <dgm:cxn modelId="{906BCA7F-C1B8-455B-BD13-11E819DF09F0}" srcId="{2AB938AD-A84D-4DD8-ACB1-B22D1EAEE292}" destId="{C0C4F983-31D2-4B10-9569-4ADE3C108660}" srcOrd="3" destOrd="0" parTransId="{A976ACDD-97B1-4303-9757-A548F98C8361}" sibTransId="{CDB3FD07-6833-47C7-82D9-FD2CC37811C5}"/>
    <dgm:cxn modelId="{3575FE6A-08C3-448C-8F80-78B8A8BA1B61}" type="presOf" srcId="{C0C4F983-31D2-4B10-9569-4ADE3C108660}" destId="{603E4CE8-835D-4B61-9899-599E0C0722C1}" srcOrd="0" destOrd="0" presId="urn:microsoft.com/office/officeart/2005/8/layout/vList2"/>
    <dgm:cxn modelId="{AC6EECF1-462A-4E5C-9CAA-B53674AA2FE4}" type="presOf" srcId="{F7BA0307-973E-4363-BE7D-916D8B360DF1}" destId="{209269B2-458D-4C36-8932-42F6F527F9E3}" srcOrd="0" destOrd="0" presId="urn:microsoft.com/office/officeart/2005/8/layout/vList2"/>
    <dgm:cxn modelId="{F51BC81B-235B-4D92-BD0D-6A253E037CBA}" srcId="{2AB938AD-A84D-4DD8-ACB1-B22D1EAEE292}" destId="{335510AE-2EB2-49AD-83F9-0838CCCD7E93}" srcOrd="4" destOrd="0" parTransId="{F809FC6B-25FD-433C-8CFF-D6974F3D6BF7}" sibTransId="{9A389EA0-E5EA-4D69-85F4-BEA58B74AF6F}"/>
    <dgm:cxn modelId="{0D59CEE4-7780-4D90-86F1-1322A62F4F39}" srcId="{2AB938AD-A84D-4DD8-ACB1-B22D1EAEE292}" destId="{4747933C-440F-47C4-874A-7C7BBA434628}" srcOrd="5" destOrd="0" parTransId="{4CEDDED2-2D26-414B-82EF-6481B30AD923}" sibTransId="{8CC927F0-46F4-4736-8F47-CD53A2C36F59}"/>
    <dgm:cxn modelId="{982AE407-4426-4848-BD55-3E73F0865581}" type="presParOf" srcId="{6DE90037-51DB-41D6-9897-01B0A1B4993F}" destId="{781E91AC-3FD9-41A2-AAE8-CF4B3C0D3DDA}" srcOrd="0" destOrd="0" presId="urn:microsoft.com/office/officeart/2005/8/layout/vList2"/>
    <dgm:cxn modelId="{E4CD1668-2DFB-4FBB-AB7E-E10622163967}" type="presParOf" srcId="{6DE90037-51DB-41D6-9897-01B0A1B4993F}" destId="{EE5EA543-F539-4808-B5EC-6EE256A5B55C}" srcOrd="1" destOrd="0" presId="urn:microsoft.com/office/officeart/2005/8/layout/vList2"/>
    <dgm:cxn modelId="{CDFB1B39-A182-46E5-B733-5293FE602B41}" type="presParOf" srcId="{6DE90037-51DB-41D6-9897-01B0A1B4993F}" destId="{997E366A-C9C3-48C3-9849-EAF6030B1834}" srcOrd="2" destOrd="0" presId="urn:microsoft.com/office/officeart/2005/8/layout/vList2"/>
    <dgm:cxn modelId="{F79A4758-4AB7-42FF-A6D9-9465D538A8B0}" type="presParOf" srcId="{6DE90037-51DB-41D6-9897-01B0A1B4993F}" destId="{7D76EC36-561E-45F5-9E41-67413C3A12BA}" srcOrd="3" destOrd="0" presId="urn:microsoft.com/office/officeart/2005/8/layout/vList2"/>
    <dgm:cxn modelId="{5A1A5D26-9281-470B-9D3B-BB21B5A2C1A0}" type="presParOf" srcId="{6DE90037-51DB-41D6-9897-01B0A1B4993F}" destId="{209269B2-458D-4C36-8932-42F6F527F9E3}" srcOrd="4" destOrd="0" presId="urn:microsoft.com/office/officeart/2005/8/layout/vList2"/>
    <dgm:cxn modelId="{2EC9C5DC-1E18-49D9-9FE9-31A8912D767C}" type="presParOf" srcId="{6DE90037-51DB-41D6-9897-01B0A1B4993F}" destId="{4BE275B5-2CBB-496B-9512-888B855194FA}" srcOrd="5" destOrd="0" presId="urn:microsoft.com/office/officeart/2005/8/layout/vList2"/>
    <dgm:cxn modelId="{60060487-7F49-49E4-871F-123F648CD6C2}" type="presParOf" srcId="{6DE90037-51DB-41D6-9897-01B0A1B4993F}" destId="{603E4CE8-835D-4B61-9899-599E0C0722C1}" srcOrd="6" destOrd="0" presId="urn:microsoft.com/office/officeart/2005/8/layout/vList2"/>
    <dgm:cxn modelId="{EBF6C8AE-3FCC-4BAD-A6FC-C26789EFFC48}" type="presParOf" srcId="{6DE90037-51DB-41D6-9897-01B0A1B4993F}" destId="{B8BB044A-5DC7-4C96-BAA7-EA398D46086D}" srcOrd="7" destOrd="0" presId="urn:microsoft.com/office/officeart/2005/8/layout/vList2"/>
    <dgm:cxn modelId="{A9A2EF40-C49E-4942-840E-C5F815B908D2}" type="presParOf" srcId="{6DE90037-51DB-41D6-9897-01B0A1B4993F}" destId="{23D15AC6-8A5D-4A3F-A709-3DF895D4EA29}" srcOrd="8" destOrd="0" presId="urn:microsoft.com/office/officeart/2005/8/layout/vList2"/>
    <dgm:cxn modelId="{2441395F-18E8-474D-9DF2-E1BC6EF8FADF}" type="presParOf" srcId="{6DE90037-51DB-41D6-9897-01B0A1B4993F}" destId="{355E350E-44A5-4FB0-89D4-932CFEA5F55A}" srcOrd="9" destOrd="0" presId="urn:microsoft.com/office/officeart/2005/8/layout/vList2"/>
    <dgm:cxn modelId="{065550C9-1511-49DE-A5D9-E3E1562C1DCC}" type="presParOf" srcId="{6DE90037-51DB-41D6-9897-01B0A1B4993F}" destId="{0C8522B0-400D-49D5-8521-C69D00B155C7}"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1E91AC-3FD9-41A2-AAE8-CF4B3C0D3DDA}">
      <dsp:nvSpPr>
        <dsp:cNvPr id="0" name=""/>
        <dsp:cNvSpPr/>
      </dsp:nvSpPr>
      <dsp:spPr>
        <a:xfrm>
          <a:off x="0" y="210775"/>
          <a:ext cx="6096000" cy="798525"/>
        </a:xfrm>
        <a:prstGeom prst="round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CO" sz="2000" b="0" kern="1200" dirty="0" smtClean="0">
              <a:latin typeface="Maiandra GD" pitchFamily="34" charset="0"/>
              <a:ea typeface="Times New Roman"/>
              <a:cs typeface="Times New Roman"/>
            </a:rPr>
            <a:t>Propósitos</a:t>
          </a:r>
          <a:endParaRPr lang="es-CO" sz="2000" kern="1200" dirty="0"/>
        </a:p>
      </dsp:txBody>
      <dsp:txXfrm>
        <a:off x="0" y="210775"/>
        <a:ext cx="6096000" cy="798525"/>
      </dsp:txXfrm>
    </dsp:sp>
    <dsp:sp modelId="{997E366A-C9C3-48C3-9849-EAF6030B1834}">
      <dsp:nvSpPr>
        <dsp:cNvPr id="0" name=""/>
        <dsp:cNvSpPr/>
      </dsp:nvSpPr>
      <dsp:spPr>
        <a:xfrm>
          <a:off x="0" y="1066900"/>
          <a:ext cx="6096000" cy="798525"/>
        </a:xfrm>
        <a:prstGeom prst="roundRect">
          <a:avLst/>
        </a:prstGeom>
        <a:solidFill>
          <a:schemeClr val="accent3">
            <a:hueOff val="2250053"/>
            <a:satOff val="-3376"/>
            <a:lumOff val="-54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CO" sz="2000" b="0" kern="1200" dirty="0" smtClean="0">
              <a:latin typeface="Maiandra GD" pitchFamily="34" charset="0"/>
              <a:ea typeface="Times New Roman"/>
              <a:cs typeface="Times New Roman"/>
            </a:rPr>
            <a:t>Rec@pitulemos</a:t>
          </a:r>
          <a:endParaRPr lang="es-CO" sz="2000" kern="1200" dirty="0"/>
        </a:p>
      </dsp:txBody>
      <dsp:txXfrm>
        <a:off x="0" y="1066900"/>
        <a:ext cx="6096000" cy="798525"/>
      </dsp:txXfrm>
    </dsp:sp>
    <dsp:sp modelId="{209269B2-458D-4C36-8932-42F6F527F9E3}">
      <dsp:nvSpPr>
        <dsp:cNvPr id="0" name=""/>
        <dsp:cNvSpPr/>
      </dsp:nvSpPr>
      <dsp:spPr>
        <a:xfrm>
          <a:off x="0" y="1923026"/>
          <a:ext cx="6096000" cy="798525"/>
        </a:xfrm>
        <a:prstGeom prst="roundRect">
          <a:avLst/>
        </a:prstGeom>
        <a:solidFill>
          <a:schemeClr val="accent3">
            <a:hueOff val="4500106"/>
            <a:satOff val="-6752"/>
            <a:lumOff val="-10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CO" sz="2000" b="0" kern="1200" dirty="0" smtClean="0">
              <a:latin typeface="Maiandra GD" pitchFamily="34" charset="0"/>
              <a:ea typeface="Times New Roman"/>
              <a:cs typeface="Times New Roman"/>
            </a:rPr>
            <a:t>Estudi@ndo y @prendiendo : Definición, características, herramientas </a:t>
          </a:r>
          <a:endParaRPr lang="es-CO" sz="2000" kern="1200" dirty="0"/>
        </a:p>
      </dsp:txBody>
      <dsp:txXfrm>
        <a:off x="0" y="1923026"/>
        <a:ext cx="6096000" cy="798525"/>
      </dsp:txXfrm>
    </dsp:sp>
    <dsp:sp modelId="{603E4CE8-835D-4B61-9899-599E0C0722C1}">
      <dsp:nvSpPr>
        <dsp:cNvPr id="0" name=""/>
        <dsp:cNvSpPr/>
      </dsp:nvSpPr>
      <dsp:spPr>
        <a:xfrm>
          <a:off x="0" y="2779150"/>
          <a:ext cx="6096000" cy="798525"/>
        </a:xfrm>
        <a:prstGeom prst="roundRect">
          <a:avLst/>
        </a:prstGeom>
        <a:solidFill>
          <a:schemeClr val="accent3">
            <a:hueOff val="6750158"/>
            <a:satOff val="-10128"/>
            <a:lumOff val="-164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CO" sz="2000" b="0" kern="1200" dirty="0" smtClean="0">
              <a:latin typeface="Maiandra GD" pitchFamily="34" charset="0"/>
              <a:ea typeface="Times New Roman"/>
              <a:cs typeface="Times New Roman"/>
            </a:rPr>
            <a:t>Estudi@ndo y @prendiendo: </a:t>
          </a:r>
          <a:r>
            <a:rPr lang="es-ES" sz="2000" b="0" kern="1200" dirty="0" smtClean="0">
              <a:latin typeface="Maiandra GD" pitchFamily="34" charset="0"/>
              <a:cs typeface="Times New Roman"/>
            </a:rPr>
            <a:t>https://www.youtube.com/watch?v=zyRWxwb_sUE</a:t>
          </a:r>
          <a:endParaRPr lang="es-CO" sz="2000" kern="1200" dirty="0"/>
        </a:p>
      </dsp:txBody>
      <dsp:txXfrm>
        <a:off x="0" y="2779150"/>
        <a:ext cx="6096000" cy="798525"/>
      </dsp:txXfrm>
    </dsp:sp>
    <dsp:sp modelId="{23D15AC6-8A5D-4A3F-A709-3DF895D4EA29}">
      <dsp:nvSpPr>
        <dsp:cNvPr id="0" name=""/>
        <dsp:cNvSpPr/>
      </dsp:nvSpPr>
      <dsp:spPr>
        <a:xfrm>
          <a:off x="0" y="4257600"/>
          <a:ext cx="6096000" cy="798525"/>
        </a:xfrm>
        <a:prstGeom prst="roundRect">
          <a:avLst/>
        </a:prstGeom>
        <a:solidFill>
          <a:schemeClr val="accent3">
            <a:hueOff val="9000211"/>
            <a:satOff val="-13504"/>
            <a:lumOff val="-219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CO" sz="2000" b="0" kern="1200" dirty="0" smtClean="0">
              <a:latin typeface="Maiandra GD" pitchFamily="34" charset="0"/>
              <a:ea typeface="Times New Roman"/>
              <a:cs typeface="Times New Roman"/>
            </a:rPr>
            <a:t>Práctica Docente: Mapa mental</a:t>
          </a:r>
          <a:endParaRPr lang="es-CO" sz="2000" kern="1200" dirty="0"/>
        </a:p>
      </dsp:txBody>
      <dsp:txXfrm>
        <a:off x="0" y="4257600"/>
        <a:ext cx="6096000" cy="798525"/>
      </dsp:txXfrm>
    </dsp:sp>
    <dsp:sp modelId="{0C8522B0-400D-49D5-8521-C69D00B155C7}">
      <dsp:nvSpPr>
        <dsp:cNvPr id="0" name=""/>
        <dsp:cNvSpPr/>
      </dsp:nvSpPr>
      <dsp:spPr>
        <a:xfrm>
          <a:off x="0" y="3537518"/>
          <a:ext cx="6096000" cy="798525"/>
        </a:xfrm>
        <a:prstGeom prst="roundRect">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CO" sz="2000" b="0" kern="1200" dirty="0" smtClean="0">
              <a:latin typeface="Maiandra GD" pitchFamily="34" charset="0"/>
              <a:ea typeface="Times New Roman"/>
              <a:cs typeface="Times New Roman"/>
            </a:rPr>
            <a:t>Estudi@ndo y @prendiendo:</a:t>
          </a:r>
          <a:r>
            <a:rPr lang="es-ES_tradnl" sz="2000" kern="1200" dirty="0" smtClean="0"/>
            <a:t>Introducción de google drive  y un paralelo con la herramienta office 365</a:t>
          </a:r>
          <a:endParaRPr lang="es-CO" sz="2000" kern="1200" dirty="0"/>
        </a:p>
      </dsp:txBody>
      <dsp:txXfrm>
        <a:off x="0" y="3537518"/>
        <a:ext cx="6096000" cy="7985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48A2C3B-8641-4AE3-A5CD-3F7C9C76403F}" type="datetimeFigureOut">
              <a:rPr lang="es-ES"/>
              <a:pPr>
                <a:defRPr/>
              </a:pPr>
              <a:t>07/07/2014</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561C7AF-C16E-4FAC-83A6-3F07C9E7C78A}" type="slidenum">
              <a:rPr lang="es-ES"/>
              <a:pPr>
                <a:defRPr/>
              </a:pPr>
              <a:t>‹Nº›</a:t>
            </a:fld>
            <a:endParaRPr lang="es-ES" dirty="0"/>
          </a:p>
        </p:txBody>
      </p:sp>
    </p:spTree>
    <p:extLst>
      <p:ext uri="{BB962C8B-B14F-4D97-AF65-F5344CB8AC3E}">
        <p14:creationId xmlns:p14="http://schemas.microsoft.com/office/powerpoint/2010/main" xmlns="" val="752019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5</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6</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7</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8</a:t>
            </a:fld>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9</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A9EB0D8B-C14A-4C4D-828C-323E55453FB1}"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7EAE80C9-F505-49E3-A481-C07E0E67A717}"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39998FDA-3F96-4CAD-B50D-E84733849A1C}"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B3EF6A74-EB2A-469A-AA99-DC70A0FA4E10}"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F72440FD-E4EE-4E65-825C-C9E1C6167449}"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30527CCF-A0BC-43C2-BE30-FF1C3A86BAAF}"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endParaRPr lang="en-US" dirty="0"/>
          </a:p>
        </p:txBody>
      </p:sp>
      <p:sp>
        <p:nvSpPr>
          <p:cNvPr id="8" name="4 Marcador de pie de página"/>
          <p:cNvSpPr>
            <a:spLocks noGrp="1"/>
          </p:cNvSpPr>
          <p:nvPr>
            <p:ph type="ftr" sz="quarter" idx="11"/>
          </p:nvPr>
        </p:nvSpPr>
        <p:spPr/>
        <p:txBody>
          <a:bodyPr/>
          <a:lstStyle>
            <a:lvl1pPr>
              <a:defRPr/>
            </a:lvl1pPr>
          </a:lstStyle>
          <a:p>
            <a:pPr>
              <a:defRPr/>
            </a:pPr>
            <a:endParaRPr lang="en-US" dirty="0"/>
          </a:p>
        </p:txBody>
      </p:sp>
      <p:sp>
        <p:nvSpPr>
          <p:cNvPr id="9" name="5 Marcador de número de diapositiva"/>
          <p:cNvSpPr>
            <a:spLocks noGrp="1"/>
          </p:cNvSpPr>
          <p:nvPr>
            <p:ph type="sldNum" sz="quarter" idx="12"/>
          </p:nvPr>
        </p:nvSpPr>
        <p:spPr/>
        <p:txBody>
          <a:bodyPr/>
          <a:lstStyle>
            <a:lvl1pPr>
              <a:defRPr/>
            </a:lvl1pPr>
          </a:lstStyle>
          <a:p>
            <a:pPr>
              <a:defRPr/>
            </a:pPr>
            <a:fld id="{F632E367-8418-497E-B16F-471A1244F56F}"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endParaRPr lang="en-US" dirty="0"/>
          </a:p>
        </p:txBody>
      </p:sp>
      <p:sp>
        <p:nvSpPr>
          <p:cNvPr id="4" name="4 Marcador de pie de página"/>
          <p:cNvSpPr>
            <a:spLocks noGrp="1"/>
          </p:cNvSpPr>
          <p:nvPr>
            <p:ph type="ftr" sz="quarter" idx="11"/>
          </p:nvPr>
        </p:nvSpPr>
        <p:spPr/>
        <p:txBody>
          <a:bodyPr/>
          <a:lstStyle>
            <a:lvl1pPr>
              <a:defRPr/>
            </a:lvl1pPr>
          </a:lstStyle>
          <a:p>
            <a:pPr>
              <a:defRPr/>
            </a:pPr>
            <a:endParaRPr lang="en-US" dirty="0"/>
          </a:p>
        </p:txBody>
      </p:sp>
      <p:sp>
        <p:nvSpPr>
          <p:cNvPr id="5" name="5 Marcador de número de diapositiva"/>
          <p:cNvSpPr>
            <a:spLocks noGrp="1"/>
          </p:cNvSpPr>
          <p:nvPr>
            <p:ph type="sldNum" sz="quarter" idx="12"/>
          </p:nvPr>
        </p:nvSpPr>
        <p:spPr/>
        <p:txBody>
          <a:bodyPr/>
          <a:lstStyle>
            <a:lvl1pPr>
              <a:defRPr/>
            </a:lvl1pPr>
          </a:lstStyle>
          <a:p>
            <a:pPr>
              <a:defRPr/>
            </a:pPr>
            <a:fld id="{43B8F250-A0EB-4280-A307-ECE70DDA5192}"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n-US" dirty="0"/>
          </a:p>
        </p:txBody>
      </p:sp>
      <p:sp>
        <p:nvSpPr>
          <p:cNvPr id="3" name="4 Marcador de pie de página"/>
          <p:cNvSpPr>
            <a:spLocks noGrp="1"/>
          </p:cNvSpPr>
          <p:nvPr>
            <p:ph type="ftr" sz="quarter" idx="11"/>
          </p:nvPr>
        </p:nvSpPr>
        <p:spPr/>
        <p:txBody>
          <a:bodyPr/>
          <a:lstStyle>
            <a:lvl1pPr>
              <a:defRPr/>
            </a:lvl1pPr>
          </a:lstStyle>
          <a:p>
            <a:pPr>
              <a:defRPr/>
            </a:pPr>
            <a:endParaRPr lang="en-US" dirty="0"/>
          </a:p>
        </p:txBody>
      </p:sp>
      <p:sp>
        <p:nvSpPr>
          <p:cNvPr id="4" name="5 Marcador de número de diapositiva"/>
          <p:cNvSpPr>
            <a:spLocks noGrp="1"/>
          </p:cNvSpPr>
          <p:nvPr>
            <p:ph type="sldNum" sz="quarter" idx="12"/>
          </p:nvPr>
        </p:nvSpPr>
        <p:spPr/>
        <p:txBody>
          <a:bodyPr/>
          <a:lstStyle>
            <a:lvl1pPr>
              <a:defRPr/>
            </a:lvl1pPr>
          </a:lstStyle>
          <a:p>
            <a:pPr>
              <a:defRPr/>
            </a:pPr>
            <a:fld id="{F824D763-0C85-4DF5-AB2A-68F1B4E0B80A}"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6EF9333E-C34F-4C68-9304-75C073376634}"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F7A7757A-F29A-4C73-8501-B6716E88319D}"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33847D0-E081-45A3-B206-C3BF5FE63BE4}"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4406" r:id="rId1"/>
    <p:sldLayoutId id="2147484407"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www.aulaclic.es/internet/t_11_1.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s.wikipedia.org/wiki/Cultura_libre" TargetMode="External"/><Relationship Id="rId13" Type="http://schemas.openxmlformats.org/officeDocument/2006/relationships/hyperlink" Target="http://es.wikipedia.org/wiki/Ciencia" TargetMode="External"/><Relationship Id="rId3" Type="http://schemas.openxmlformats.org/officeDocument/2006/relationships/hyperlink" Target="http://es.wikipedia.org/wiki/Contenido_libre" TargetMode="External"/><Relationship Id="rId7" Type="http://schemas.openxmlformats.org/officeDocument/2006/relationships/hyperlink" Target="http://es.wikipedia.org/wiki/Derechos_de_autor" TargetMode="External"/><Relationship Id="rId12" Type="http://schemas.openxmlformats.org/officeDocument/2006/relationships/hyperlink" Target="http://es.wikipedia.org/wiki/Cultur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cite_note-1"/><Relationship Id="rId11" Type="http://schemas.openxmlformats.org/officeDocument/2006/relationships/hyperlink" Target="http://es.wikipedia.org/wiki/Arte" TargetMode="External"/><Relationship Id="rId5" Type="http://schemas.openxmlformats.org/officeDocument/2006/relationships/hyperlink" Target="http://es.wikipedia.org/wiki/Internet" TargetMode="External"/><Relationship Id="rId10" Type="http://schemas.openxmlformats.org/officeDocument/2006/relationships/hyperlink" Target="http://es.wikipedia.org/wiki/Programa_(computaci%C3%B3n)" TargetMode="External"/><Relationship Id="rId4" Type="http://schemas.openxmlformats.org/officeDocument/2006/relationships/hyperlink" Target="http://es.wikipedia.org/wiki/Difusi%C3%B3n_cultural" TargetMode="External"/><Relationship Id="rId9" Type="http://schemas.openxmlformats.org/officeDocument/2006/relationships/hyperlink" Target="http://es.wikipedia.org/wiki/Derecho_de_auto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yRWxwb_sU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youtube.com/watch?v=MlK1K1gNEO8" TargetMode="External"/><Relationship Id="rId5" Type="http://schemas.openxmlformats.org/officeDocument/2006/relationships/hyperlink" Target="https://www.youtube.com/watch?v=vNlOYvUXWAY" TargetMode="External"/><Relationship Id="rId4" Type="http://schemas.openxmlformats.org/officeDocument/2006/relationships/hyperlink" Target="https://www.youtube.com/watch?v=NfLSAPHxHj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xthIP5t7Fz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youtube.com/watch?v=C_RwZmGIYWQ" TargetMode="External"/><Relationship Id="rId4" Type="http://schemas.openxmlformats.org/officeDocument/2006/relationships/hyperlink" Target="https://www.youtube.com/watch?v=AUY8EBRdar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examtime.com/" TargetMode="External"/><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thinkature.com/" TargetMode="External"/><Relationship Id="rId5" Type="http://schemas.openxmlformats.org/officeDocument/2006/relationships/hyperlink" Target="http://www.wisemapping.com/c/home.htm" TargetMode="External"/><Relationship Id="rId4" Type="http://schemas.openxmlformats.org/officeDocument/2006/relationships/hyperlink" Target="http://bubbl.u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libre.jpg"/>
          <p:cNvPicPr>
            <a:picLocks noChangeAspect="1"/>
          </p:cNvPicPr>
          <p:nvPr/>
        </p:nvPicPr>
        <p:blipFill>
          <a:blip r:embed="rId3" cstate="print"/>
          <a:stretch>
            <a:fillRect/>
          </a:stretch>
        </p:blipFill>
        <p:spPr>
          <a:xfrm>
            <a:off x="6643702" y="3714752"/>
            <a:ext cx="1714512" cy="1500198"/>
          </a:xfrm>
          <a:prstGeom prst="rect">
            <a:avLst/>
          </a:prstGeom>
        </p:spPr>
      </p:pic>
      <p:sp>
        <p:nvSpPr>
          <p:cNvPr id="3" name="2 Marcador de contenido"/>
          <p:cNvSpPr>
            <a:spLocks noGrp="1"/>
          </p:cNvSpPr>
          <p:nvPr>
            <p:ph sz="quarter" idx="1"/>
          </p:nvPr>
        </p:nvSpPr>
        <p:spPr>
          <a:xfrm>
            <a:off x="323528" y="1447399"/>
            <a:ext cx="6116775" cy="3286148"/>
          </a:xfrm>
          <a:noFill/>
          <a:ln w="9525">
            <a:noFill/>
            <a:miter lim="800000"/>
            <a:headEnd/>
            <a:tailEnd/>
          </a:ln>
        </p:spPr>
        <p:txBody>
          <a:bodyPr vert="horz" wrap="square" lIns="91440" tIns="45720" rIns="91440" bIns="45720" numCol="1" anchor="ctr" anchorCtr="0" compatLnSpc="1">
            <a:prstTxWarp prst="textNoShape">
              <a:avLst/>
            </a:prstTxWarp>
          </a:bodyPr>
          <a:lstStyle/>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Programa de capacitación a colaboradores</a:t>
            </a:r>
          </a:p>
          <a:p>
            <a:pPr marL="0" indent="0" algn="ctr">
              <a:spcBef>
                <a:spcPct val="0"/>
              </a:spcBef>
              <a:buFont typeface="Wingdings 2"/>
              <a:buNone/>
              <a:defRPr/>
            </a:pPr>
            <a:endPar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TERCERA sesión</a:t>
            </a: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 qué herramientas te facilitan preparar tus clases</a:t>
            </a:r>
          </a:p>
          <a:p>
            <a:pPr marL="0" indent="0" algn="ctr">
              <a:spcBef>
                <a:spcPct val="0"/>
              </a:spcBef>
              <a:buFont typeface="Wingdings 2"/>
              <a:buNone/>
              <a:defRPr/>
            </a:pPr>
            <a:endPar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Herramientas para realizar mapas mentales </a:t>
            </a:r>
          </a:p>
          <a:p>
            <a:pPr marL="0" indent="0" algn="ctr">
              <a:spcBef>
                <a:spcPct val="0"/>
              </a:spcBef>
              <a:buFont typeface="Wingdings 2"/>
              <a:buNone/>
              <a:defRPr/>
            </a:pPr>
            <a:r>
              <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Herramientas para almacenar  información </a:t>
            </a:r>
          </a:p>
          <a:p>
            <a:pPr marL="0" indent="0" algn="ctr">
              <a:spcBef>
                <a:spcPct val="0"/>
              </a:spcBef>
              <a:buFont typeface="Wingdings 2"/>
              <a:buNone/>
              <a:defRPr/>
            </a:pPr>
            <a:endPar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7171" name="3 CuadroTexto"/>
          <p:cNvSpPr txBox="1">
            <a:spLocks noChangeArrowheads="1"/>
          </p:cNvSpPr>
          <p:nvPr/>
        </p:nvSpPr>
        <p:spPr bwMode="auto">
          <a:xfrm>
            <a:off x="2987824" y="5195212"/>
            <a:ext cx="5857875" cy="276999"/>
          </a:xfrm>
          <a:prstGeom prst="rect">
            <a:avLst/>
          </a:prstGeom>
          <a:noFill/>
          <a:ln w="9525">
            <a:noFill/>
            <a:miter lim="800000"/>
            <a:headEnd/>
            <a:tailEnd/>
          </a:ln>
        </p:spPr>
        <p:txBody>
          <a:bodyPr>
            <a:spAutoFit/>
          </a:bodyPr>
          <a:lstStyle/>
          <a:p>
            <a:pPr algn="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Propuesta de </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Formación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D</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ocente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Red de Tecnología </a:t>
            </a:r>
          </a:p>
        </p:txBody>
      </p:sp>
      <p:sp>
        <p:nvSpPr>
          <p:cNvPr id="2" name="1 Rectángulo"/>
          <p:cNvSpPr/>
          <p:nvPr/>
        </p:nvSpPr>
        <p:spPr>
          <a:xfrm>
            <a:off x="4067944" y="4733547"/>
            <a:ext cx="4451386" cy="461665"/>
          </a:xfrm>
          <a:prstGeom prst="rect">
            <a:avLst/>
          </a:prstGeom>
        </p:spPr>
        <p:txBody>
          <a:bodyPr wrap="square">
            <a:spAutoFit/>
          </a:bodyPr>
          <a:lstStyle/>
          <a:p>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Nivel de  BASICO </a:t>
            </a:r>
            <a:endParaRPr lang="es-CO"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Tree>
    <p:extLst>
      <p:ext uri="{BB962C8B-B14F-4D97-AF65-F5344CB8AC3E}">
        <p14:creationId xmlns:p14="http://schemas.microsoft.com/office/powerpoint/2010/main" xmlns="" val="3922973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85748" y="71422"/>
            <a:ext cx="7772400" cy="1143000"/>
          </a:xfrm>
        </p:spPr>
        <p:txBody>
          <a:bodyPr/>
          <a:lstStyle/>
          <a:p>
            <a:pPr algn="l" eaLnBrk="1" hangingPunct="1">
              <a:defRPr/>
            </a:pP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Agenda</a:t>
            </a:r>
          </a:p>
        </p:txBody>
      </p:sp>
      <p:graphicFrame>
        <p:nvGraphicFramePr>
          <p:cNvPr id="6" name="5 Diagrama"/>
          <p:cNvGraphicFramePr/>
          <p:nvPr>
            <p:extLst>
              <p:ext uri="{D42A27DB-BD31-4B8C-83A1-F6EECF244321}">
                <p14:modId xmlns:p14="http://schemas.microsoft.com/office/powerpoint/2010/main" xmlns="" val="559761340"/>
              </p:ext>
            </p:extLst>
          </p:nvPr>
        </p:nvGraphicFramePr>
        <p:xfrm>
          <a:off x="1428728" y="571480"/>
          <a:ext cx="6096000" cy="5500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8424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camino2.jpg"/>
          <p:cNvPicPr>
            <a:picLocks noChangeAspect="1"/>
          </p:cNvPicPr>
          <p:nvPr/>
        </p:nvPicPr>
        <p:blipFill>
          <a:blip r:embed="rId3" cstate="print"/>
          <a:stretch>
            <a:fillRect/>
          </a:stretch>
        </p:blipFill>
        <p:spPr>
          <a:xfrm>
            <a:off x="0" y="3286124"/>
            <a:ext cx="2524132" cy="2524132"/>
          </a:xfrm>
          <a:prstGeom prst="rect">
            <a:avLst/>
          </a:prstGeom>
        </p:spPr>
      </p:pic>
      <p:sp>
        <p:nvSpPr>
          <p:cNvPr id="3" name="2 Subtítulo"/>
          <p:cNvSpPr>
            <a:spLocks noGrp="1"/>
          </p:cNvSpPr>
          <p:nvPr>
            <p:ph type="subTitle" idx="1"/>
          </p:nvPr>
        </p:nvSpPr>
        <p:spPr>
          <a:xfrm>
            <a:off x="2428860" y="1571612"/>
            <a:ext cx="6120680" cy="3418789"/>
          </a:xfrm>
        </p:spPr>
        <p:txBody>
          <a:bodyPr/>
          <a:lstStyle/>
          <a:p>
            <a:endParaRPr lang="es-CO" b="1" dirty="0">
              <a:ln w="17780" cmpd="sng">
                <a:solidFill>
                  <a:srgbClr val="FFFFFF"/>
                </a:solidFill>
                <a:prstDash val="solid"/>
                <a:miter lim="800000"/>
              </a:ln>
              <a:solidFill>
                <a:schemeClr val="tx1"/>
              </a:solidFill>
              <a:effectLst>
                <a:glow rad="139700">
                  <a:schemeClr val="accent1">
                    <a:satMod val="175000"/>
                    <a:alpha val="40000"/>
                  </a:schemeClr>
                </a:glow>
                <a:outerShdw blurRad="50800" algn="tl" rotWithShape="0">
                  <a:srgbClr val="000000"/>
                </a:outerShdw>
              </a:effectLst>
            </a:endParaRPr>
          </a:p>
          <a:p>
            <a:pPr marL="342900" lvl="0" indent="-342900" algn="just">
              <a:buFont typeface="Wingdings" pitchFamily="2" charset="2"/>
              <a:buChar char="ü"/>
            </a:pPr>
            <a:r>
              <a:rPr lang="es-CO" sz="2000" dirty="0" smtClean="0">
                <a:solidFill>
                  <a:schemeClr val="tx2"/>
                </a:solidFill>
                <a:latin typeface="Maiandra GD" pitchFamily="34" charset="0"/>
                <a:ea typeface="+mj-ea"/>
                <a:cs typeface="+mj-cs"/>
              </a:rPr>
              <a:t>Abordar el tema de cultura libre y derechos ,</a:t>
            </a:r>
            <a:r>
              <a:rPr lang="es-ES_tradnl" sz="2000" dirty="0" smtClean="0">
                <a:solidFill>
                  <a:schemeClr val="tx2"/>
                </a:solidFill>
              </a:rPr>
              <a:t> </a:t>
            </a:r>
            <a:r>
              <a:rPr lang="es-ES_tradnl" sz="2000" dirty="0" err="1" smtClean="0">
                <a:solidFill>
                  <a:schemeClr val="tx2"/>
                </a:solidFill>
              </a:rPr>
              <a:t>copyleft</a:t>
            </a:r>
            <a:r>
              <a:rPr lang="es-ES_tradnl" sz="2000" dirty="0" smtClean="0">
                <a:solidFill>
                  <a:schemeClr val="tx2"/>
                </a:solidFill>
              </a:rPr>
              <a:t>, </a:t>
            </a:r>
            <a:r>
              <a:rPr lang="es-ES_tradnl" sz="2000" dirty="0">
                <a:solidFill>
                  <a:schemeClr val="tx2"/>
                </a:solidFill>
              </a:rPr>
              <a:t>software libre y software </a:t>
            </a:r>
            <a:r>
              <a:rPr lang="es-ES_tradnl" sz="2000" dirty="0" smtClean="0">
                <a:solidFill>
                  <a:schemeClr val="tx2"/>
                </a:solidFill>
              </a:rPr>
              <a:t>comercial y propiedad intelectual ; elaborando  un mapa mental que maneje estos conceptos .</a:t>
            </a:r>
            <a:endParaRPr lang="es-CO" sz="2000" dirty="0">
              <a:solidFill>
                <a:schemeClr val="tx2"/>
              </a:solidFill>
            </a:endParaRPr>
          </a:p>
          <a:p>
            <a:pPr marL="342900" indent="-342900" algn="just">
              <a:buFont typeface="Wingdings" pitchFamily="2" charset="2"/>
              <a:buChar char="ü"/>
            </a:pPr>
            <a:endParaRPr lang="es-CO" sz="2000" dirty="0" smtClean="0">
              <a:solidFill>
                <a:srgbClr val="002060"/>
              </a:solidFill>
              <a:latin typeface="Maiandra GD" pitchFamily="34" charset="0"/>
              <a:ea typeface="+mj-ea"/>
              <a:cs typeface="+mj-cs"/>
            </a:endParaRPr>
          </a:p>
          <a:p>
            <a:endParaRPr lang="es-CO" sz="2000" dirty="0">
              <a:solidFill>
                <a:schemeClr val="tx1"/>
              </a:solidFill>
              <a:latin typeface="Maiandra GD" pitchFamily="34" charset="0"/>
              <a:ea typeface="Calibri" pitchFamily="34" charset="0"/>
              <a:cs typeface="Times New Roman" pitchFamily="18" charset="0"/>
            </a:endParaRPr>
          </a:p>
        </p:txBody>
      </p:sp>
      <p:sp>
        <p:nvSpPr>
          <p:cNvPr id="10" name="9 CuadroTexto"/>
          <p:cNvSpPr txBox="1"/>
          <p:nvPr/>
        </p:nvSpPr>
        <p:spPr>
          <a:xfrm>
            <a:off x="0" y="0"/>
            <a:ext cx="7056784" cy="769441"/>
          </a:xfrm>
          <a:prstGeom prst="rect">
            <a:avLst/>
          </a:prstGeom>
          <a:noFill/>
        </p:spPr>
        <p:txBody>
          <a:bodyPr wrap="square" rtlCol="0">
            <a:spAutoFit/>
          </a:bodyPr>
          <a:lstStyle/>
          <a:p>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Propósitos</a:t>
            </a:r>
            <a:endParaRPr lang="es-CO" sz="2800" dirty="0"/>
          </a:p>
        </p:txBody>
      </p:sp>
      <p:sp>
        <p:nvSpPr>
          <p:cNvPr id="12" name="11 CuadroTexto"/>
          <p:cNvSpPr txBox="1"/>
          <p:nvPr/>
        </p:nvSpPr>
        <p:spPr>
          <a:xfrm>
            <a:off x="1763688" y="875868"/>
            <a:ext cx="6480720" cy="338554"/>
          </a:xfrm>
          <a:prstGeom prst="rect">
            <a:avLst/>
          </a:prstGeom>
          <a:noFill/>
        </p:spPr>
        <p:txBody>
          <a:bodyPr wrap="square" rtlCol="0">
            <a:spAutoFit/>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Para la sesión Presencial y No presencial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0"/>
            <a:ext cx="7772400" cy="1470025"/>
          </a:xfrm>
        </p:spPr>
        <p:txBody>
          <a:bodyPr/>
          <a:lstStyle/>
          <a:p>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Rec@pitulemos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3" name="2 Subtítulo"/>
          <p:cNvSpPr>
            <a:spLocks noGrp="1"/>
          </p:cNvSpPr>
          <p:nvPr>
            <p:ph type="subTitle" idx="1"/>
          </p:nvPr>
        </p:nvSpPr>
        <p:spPr>
          <a:xfrm>
            <a:off x="827584" y="1196752"/>
            <a:ext cx="7488832" cy="576064"/>
          </a:xfrm>
        </p:spPr>
        <p:txBody>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Retroalimentación</a:t>
            </a:r>
            <a:r>
              <a:rPr lang="es-CO" sz="1100" dirty="0">
                <a:solidFill>
                  <a:srgbClr val="002060"/>
                </a:solidFill>
                <a:effectLst>
                  <a:outerShdw blurRad="38100" dist="38100" dir="2700000" algn="tl">
                    <a:srgbClr val="000000">
                      <a:alpha val="43137"/>
                    </a:srgbClr>
                  </a:outerShdw>
                </a:effectLst>
                <a:latin typeface="Maiandra GD" pitchFamily="34" charset="0"/>
                <a:ea typeface="+mj-ea"/>
                <a:cs typeface="+mj-cs"/>
              </a:rPr>
              <a:t>   </a:t>
            </a:r>
            <a:r>
              <a:rPr lang="es-CO"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SEGUNDA sesión</a:t>
            </a:r>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a:t>
            </a:r>
          </a:p>
        </p:txBody>
      </p:sp>
      <p:pic>
        <p:nvPicPr>
          <p:cNvPr id="8" name="7 Imagen" descr="colaborativo.jpg"/>
          <p:cNvPicPr>
            <a:picLocks noChangeAspect="1"/>
          </p:cNvPicPr>
          <p:nvPr/>
        </p:nvPicPr>
        <p:blipFill>
          <a:blip r:embed="rId3" cstate="print"/>
          <a:stretch>
            <a:fillRect/>
          </a:stretch>
        </p:blipFill>
        <p:spPr>
          <a:xfrm>
            <a:off x="2915816" y="1484784"/>
            <a:ext cx="2507740" cy="1880806"/>
          </a:xfrm>
          <a:prstGeom prst="rect">
            <a:avLst/>
          </a:prstGeom>
        </p:spPr>
      </p:pic>
      <p:sp>
        <p:nvSpPr>
          <p:cNvPr id="5" name="4 CuadroTexto"/>
          <p:cNvSpPr txBox="1"/>
          <p:nvPr/>
        </p:nvSpPr>
        <p:spPr>
          <a:xfrm>
            <a:off x="571472" y="4729001"/>
            <a:ext cx="7858180" cy="369332"/>
          </a:xfrm>
          <a:prstGeom prst="rect">
            <a:avLst/>
          </a:prstGeom>
          <a:noFill/>
        </p:spPr>
        <p:txBody>
          <a:bodyPr wrap="square" rtlCol="0">
            <a:spAutoFit/>
          </a:bodyPr>
          <a:lstStyle/>
          <a:p>
            <a:pPr marL="342900" indent="-342900"/>
            <a:endParaRPr lang="es-CO" dirty="0"/>
          </a:p>
        </p:txBody>
      </p:sp>
      <p:sp>
        <p:nvSpPr>
          <p:cNvPr id="7" name="6 CuadroTexto"/>
          <p:cNvSpPr txBox="1"/>
          <p:nvPr/>
        </p:nvSpPr>
        <p:spPr>
          <a:xfrm>
            <a:off x="683568" y="3284984"/>
            <a:ext cx="7858180" cy="1754326"/>
          </a:xfrm>
          <a:prstGeom prst="rect">
            <a:avLst/>
          </a:prstGeom>
          <a:noFill/>
        </p:spPr>
        <p:txBody>
          <a:bodyPr wrap="square" rtlCol="0">
            <a:spAutoFit/>
          </a:bodyPr>
          <a:lstStyle/>
          <a:p>
            <a:pPr marL="342900" indent="-342900">
              <a:buAutoNum type="arabicPeriod"/>
            </a:pPr>
            <a:endParaRPr lang="es-CO" dirty="0" smtClean="0"/>
          </a:p>
          <a:p>
            <a:pPr marL="342900" indent="-342900"/>
            <a:endParaRPr lang="es-CO" dirty="0" smtClean="0"/>
          </a:p>
          <a:p>
            <a:pPr marL="342900" indent="-342900">
              <a:buAutoNum type="arabicPeriod"/>
            </a:pPr>
            <a:r>
              <a:rPr lang="es-CO" dirty="0" smtClean="0"/>
              <a:t>Refrescar nuestros conocimientos adquiridos: </a:t>
            </a:r>
            <a:r>
              <a:rPr lang="es-CO" dirty="0"/>
              <a:t>(</a:t>
            </a:r>
            <a:r>
              <a:rPr lang="es-CO" dirty="0">
                <a:hlinkClick r:id="rId4"/>
              </a:rPr>
              <a:t>http://</a:t>
            </a:r>
            <a:r>
              <a:rPr lang="es-CO" dirty="0" smtClean="0">
                <a:hlinkClick r:id="rId4"/>
              </a:rPr>
              <a:t>www.aulaclic.es/internet/t_11_1.htm</a:t>
            </a:r>
            <a:r>
              <a:rPr lang="es-CO" dirty="0" smtClean="0"/>
              <a:t>)</a:t>
            </a:r>
          </a:p>
          <a:p>
            <a:pPr marL="342900" indent="-342900">
              <a:buAutoNum type="arabicPeriod"/>
            </a:pPr>
            <a:endParaRPr lang="es-CO" dirty="0"/>
          </a:p>
          <a:p>
            <a:pPr marL="342900" indent="-342900">
              <a:buAutoNum type="arabicPeriod"/>
            </a:pPr>
            <a:endParaRPr lang="es-CO" dirty="0"/>
          </a:p>
        </p:txBody>
      </p:sp>
    </p:spTree>
    <p:extLst>
      <p:ext uri="{BB962C8B-B14F-4D97-AF65-F5344CB8AC3E}">
        <p14:creationId xmlns:p14="http://schemas.microsoft.com/office/powerpoint/2010/main" xmlns="" val="2836563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11" name="10 CuadroTexto"/>
          <p:cNvSpPr txBox="1"/>
          <p:nvPr/>
        </p:nvSpPr>
        <p:spPr>
          <a:xfrm>
            <a:off x="714348" y="928670"/>
            <a:ext cx="7715304" cy="5521512"/>
          </a:xfrm>
          <a:prstGeom prst="rect">
            <a:avLst/>
          </a:prstGeom>
          <a:noFill/>
        </p:spPr>
        <p:txBody>
          <a:bodyPr wrap="square" rtlCol="0">
            <a:spAutoFit/>
          </a:bodyPr>
          <a:lstStyle/>
          <a:p>
            <a:pPr marL="285750" indent="-285750" algn="ctr">
              <a:spcBef>
                <a:spcPct val="20000"/>
              </a:spcBef>
            </a:pPr>
            <a:r>
              <a:rPr lang="es-CO" dirty="0" smtClean="0">
                <a:solidFill>
                  <a:srgbClr val="002060"/>
                </a:solidFill>
                <a:latin typeface="Maiandra GD" pitchFamily="34" charset="0"/>
                <a:ea typeface="+mj-ea"/>
                <a:cs typeface="+mj-cs"/>
              </a:rPr>
              <a:t>DEFINICIÓN</a:t>
            </a:r>
          </a:p>
          <a:p>
            <a:pPr marL="285750" indent="-285750" algn="just">
              <a:spcBef>
                <a:spcPct val="20000"/>
              </a:spcBef>
              <a:buFont typeface="Wingdings" pitchFamily="2" charset="2"/>
              <a:buChar char="ü"/>
            </a:pPr>
            <a:r>
              <a:rPr lang="es-ES" dirty="0"/>
              <a:t>La </a:t>
            </a:r>
            <a:r>
              <a:rPr lang="es-ES" b="1" dirty="0"/>
              <a:t>cultura libre</a:t>
            </a:r>
            <a:r>
              <a:rPr lang="es-ES" dirty="0"/>
              <a:t> es una corriente de pensamiento que promueve la libertad en la distribución y modificación de trabajos creativos basándose en el principio del </a:t>
            </a:r>
            <a:r>
              <a:rPr lang="es-ES" dirty="0">
                <a:hlinkClick r:id="rId3" action="ppaction://hlinkfile" tooltip="Contenido libre"/>
              </a:rPr>
              <a:t>contenido libre</a:t>
            </a:r>
            <a:r>
              <a:rPr lang="es-ES" dirty="0"/>
              <a:t> para </a:t>
            </a:r>
            <a:r>
              <a:rPr lang="es-ES" dirty="0">
                <a:hlinkClick r:id="rId4" action="ppaction://hlinkfile" tooltip="Difusión cultural"/>
              </a:rPr>
              <a:t>distribuir</a:t>
            </a:r>
            <a:r>
              <a:rPr lang="es-ES" dirty="0"/>
              <a:t> o modificar trabajos y obras creativas, usando </a:t>
            </a:r>
            <a:r>
              <a:rPr lang="es-ES" dirty="0">
                <a:hlinkClick r:id="rId5" action="ppaction://hlinkfile" tooltip="Internet"/>
              </a:rPr>
              <a:t>Internet</a:t>
            </a:r>
            <a:r>
              <a:rPr lang="es-ES" dirty="0"/>
              <a:t> así como otros medios.</a:t>
            </a:r>
            <a:r>
              <a:rPr lang="es-ES" baseline="30000" dirty="0">
                <a:hlinkClick r:id="rId6" action="ppaction://hlinkfile"/>
              </a:rPr>
              <a:t>[1]</a:t>
            </a:r>
            <a:r>
              <a:rPr lang="es-ES" dirty="0"/>
              <a:t> Es un movimiento que se contrapone a las medidas restrictivas de los </a:t>
            </a:r>
            <a:r>
              <a:rPr lang="es-ES" dirty="0">
                <a:hlinkClick r:id="rId7" action="ppaction://hlinkfile" tooltip="Derechos de autor"/>
              </a:rPr>
              <a:t>derechos de autor</a:t>
            </a:r>
            <a:r>
              <a:rPr lang="es-ES" dirty="0"/>
              <a:t>, que varios miembros del movimiento alegan que también </a:t>
            </a:r>
            <a:endParaRPr lang="es-ES" dirty="0" smtClean="0"/>
          </a:p>
          <a:p>
            <a:pPr marL="285750" indent="-285750" algn="just">
              <a:spcBef>
                <a:spcPct val="20000"/>
              </a:spcBef>
              <a:buFont typeface="Wingdings" pitchFamily="2" charset="2"/>
              <a:buChar char="ü"/>
            </a:pPr>
            <a:r>
              <a:rPr lang="es-ES" dirty="0" smtClean="0"/>
              <a:t>obstaculizan </a:t>
            </a:r>
            <a:r>
              <a:rPr lang="es-ES" dirty="0"/>
              <a:t>la creatividad. </a:t>
            </a:r>
            <a:r>
              <a:rPr lang="es-ES" dirty="0">
                <a:hlinkClick r:id="rId8"/>
              </a:rPr>
              <a:t>http://</a:t>
            </a:r>
            <a:r>
              <a:rPr lang="es-ES" dirty="0" smtClean="0">
                <a:hlinkClick r:id="rId8"/>
              </a:rPr>
              <a:t>es.wikipedia.org/wiki/Cultura_libre</a:t>
            </a:r>
            <a:endParaRPr lang="es-ES" dirty="0" smtClean="0"/>
          </a:p>
          <a:p>
            <a:pPr marL="285750" indent="-285750" algn="just">
              <a:spcBef>
                <a:spcPct val="20000"/>
              </a:spcBef>
              <a:buFont typeface="Wingdings" pitchFamily="2" charset="2"/>
              <a:buChar char="ü"/>
            </a:pPr>
            <a:r>
              <a:rPr lang="es-ES" dirty="0"/>
              <a:t>El </a:t>
            </a:r>
            <a:r>
              <a:rPr lang="es-ES" b="1" i="1" dirty="0" err="1"/>
              <a:t>copyleft</a:t>
            </a:r>
            <a:r>
              <a:rPr lang="es-ES" dirty="0"/>
              <a:t> se practica al ejercer el </a:t>
            </a:r>
            <a:r>
              <a:rPr lang="es-ES" dirty="0">
                <a:hlinkClick r:id="rId9" action="ppaction://hlinkfile" tooltip="Derecho de autor"/>
              </a:rPr>
              <a:t>derecho de autor</a:t>
            </a:r>
            <a:r>
              <a:rPr lang="es-ES" dirty="0"/>
              <a:t> que consiste en permitir la libre distribución de copias y versiones modificadas de una obra u otro trabajo, exigiendo que los mismos derechos sean preservados en las versiones modificadas. La efectividad de ejercerlo puede depender de la legislación particular de cada país, pero en principio se puede utilizar para </a:t>
            </a:r>
            <a:r>
              <a:rPr lang="es-ES" dirty="0">
                <a:hlinkClick r:id="rId10" action="ppaction://hlinkfile" tooltip="Programa (computación)"/>
              </a:rPr>
              <a:t>programas informáticos</a:t>
            </a:r>
            <a:r>
              <a:rPr lang="es-ES" dirty="0"/>
              <a:t>, obras de </a:t>
            </a:r>
            <a:r>
              <a:rPr lang="es-ES" dirty="0">
                <a:hlinkClick r:id="rId11" action="ppaction://hlinkfile" tooltip="Arte"/>
              </a:rPr>
              <a:t>arte</a:t>
            </a:r>
            <a:r>
              <a:rPr lang="es-ES" dirty="0"/>
              <a:t>, </a:t>
            </a:r>
            <a:r>
              <a:rPr lang="es-ES" dirty="0">
                <a:hlinkClick r:id="rId12" action="ppaction://hlinkfile" tooltip="Cultura"/>
              </a:rPr>
              <a:t>cultura</a:t>
            </a:r>
            <a:r>
              <a:rPr lang="es-ES" dirty="0"/>
              <a:t>, </a:t>
            </a:r>
            <a:r>
              <a:rPr lang="es-ES" dirty="0">
                <a:hlinkClick r:id="rId13" action="ppaction://hlinkfile" tooltip="Ciencia"/>
              </a:rPr>
              <a:t>ciencia</a:t>
            </a:r>
            <a:r>
              <a:rPr lang="es-ES" dirty="0"/>
              <a:t>, o cualquier tipo de obra o trabajo creativo que sea regido por el </a:t>
            </a:r>
            <a:r>
              <a:rPr lang="es-ES" dirty="0">
                <a:hlinkClick r:id="rId9" action="ppaction://hlinkfile" tooltip="Derecho de autor"/>
              </a:rPr>
              <a:t>derecho de autor</a:t>
            </a:r>
            <a:r>
              <a:rPr lang="es-ES" dirty="0"/>
              <a:t>.</a:t>
            </a:r>
            <a:endParaRPr lang="es-ES" dirty="0" smtClean="0"/>
          </a:p>
          <a:p>
            <a:pPr fontAlgn="t"/>
            <a:endParaRPr lang="es-CO" dirty="0"/>
          </a:p>
          <a:p>
            <a:endParaRPr lang="es-CO" dirty="0"/>
          </a:p>
        </p:txBody>
      </p:sp>
    </p:spTree>
    <p:extLst>
      <p:ext uri="{BB962C8B-B14F-4D97-AF65-F5344CB8AC3E}">
        <p14:creationId xmlns:p14="http://schemas.microsoft.com/office/powerpoint/2010/main" xmlns="" val="4132893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2" name="1 Rectángulo"/>
          <p:cNvSpPr/>
          <p:nvPr/>
        </p:nvSpPr>
        <p:spPr>
          <a:xfrm>
            <a:off x="179512" y="1844824"/>
            <a:ext cx="8712968" cy="1754326"/>
          </a:xfrm>
          <a:prstGeom prst="rect">
            <a:avLst/>
          </a:prstGeom>
        </p:spPr>
        <p:txBody>
          <a:bodyPr wrap="square">
            <a:spAutoFit/>
          </a:bodyPr>
          <a:lstStyle/>
          <a:p>
            <a:r>
              <a:rPr lang="es-ES" u="sng" dirty="0">
                <a:hlinkClick r:id="rId3"/>
              </a:rPr>
              <a:t>https://</a:t>
            </a:r>
            <a:r>
              <a:rPr lang="es-ES" u="sng" dirty="0" smtClean="0">
                <a:hlinkClick r:id="rId3"/>
              </a:rPr>
              <a:t>www.youtube.com/watch?v=zyRWxwb_sUE</a:t>
            </a:r>
            <a:r>
              <a:rPr lang="es-ES" u="sng" dirty="0" smtClean="0"/>
              <a:t>  </a:t>
            </a:r>
            <a:endParaRPr lang="es-ES" dirty="0"/>
          </a:p>
          <a:p>
            <a:r>
              <a:rPr lang="es-ES" u="sng" dirty="0">
                <a:hlinkClick r:id="rId4"/>
              </a:rPr>
              <a:t>https://www.youtube.com/watch?v=NfLSAPHxHjA</a:t>
            </a:r>
            <a:r>
              <a:rPr lang="es-ES" dirty="0"/>
              <a:t>   Que es propiedad intelectual</a:t>
            </a:r>
          </a:p>
          <a:p>
            <a:r>
              <a:rPr lang="es-ES" dirty="0"/>
              <a:t> </a:t>
            </a:r>
          </a:p>
          <a:p>
            <a:r>
              <a:rPr lang="es-ES" u="sng" dirty="0">
                <a:hlinkClick r:id="rId5"/>
              </a:rPr>
              <a:t>https://www.youtube.com/watch?v=vNlOYvUXWAY</a:t>
            </a:r>
            <a:r>
              <a:rPr lang="es-ES" dirty="0"/>
              <a:t> </a:t>
            </a:r>
            <a:r>
              <a:rPr lang="es-ES" dirty="0" smtClean="0"/>
              <a:t>Derechos </a:t>
            </a:r>
            <a:r>
              <a:rPr lang="es-ES" dirty="0"/>
              <a:t>de autor</a:t>
            </a:r>
          </a:p>
          <a:p>
            <a:r>
              <a:rPr lang="es-ES" dirty="0"/>
              <a:t> </a:t>
            </a:r>
          </a:p>
          <a:p>
            <a:r>
              <a:rPr lang="es-ES" u="sng" dirty="0">
                <a:hlinkClick r:id="rId6"/>
              </a:rPr>
              <a:t>https://</a:t>
            </a:r>
            <a:r>
              <a:rPr lang="es-ES" u="sng" dirty="0" smtClean="0">
                <a:hlinkClick r:id="rId6"/>
              </a:rPr>
              <a:t>www.youtube.com/watch?v=MlK1K1gNEO8</a:t>
            </a:r>
            <a:r>
              <a:rPr lang="es-ES" u="sng" dirty="0" smtClean="0"/>
              <a:t>  Derechos de autor en </a:t>
            </a:r>
            <a:r>
              <a:rPr lang="es-ES" u="sng" dirty="0" err="1" smtClean="0"/>
              <a:t>colombia</a:t>
            </a:r>
            <a:endParaRPr lang="es-ES" dirty="0"/>
          </a:p>
        </p:txBody>
      </p:sp>
    </p:spTree>
    <p:extLst>
      <p:ext uri="{BB962C8B-B14F-4D97-AF65-F5344CB8AC3E}">
        <p14:creationId xmlns:p14="http://schemas.microsoft.com/office/powerpoint/2010/main" xmlns="" val="358216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2" name="1 Rectángulo"/>
          <p:cNvSpPr/>
          <p:nvPr/>
        </p:nvSpPr>
        <p:spPr>
          <a:xfrm>
            <a:off x="179512" y="1844824"/>
            <a:ext cx="8712968" cy="1477328"/>
          </a:xfrm>
          <a:prstGeom prst="rect">
            <a:avLst/>
          </a:prstGeom>
        </p:spPr>
        <p:txBody>
          <a:bodyPr wrap="square">
            <a:spAutoFit/>
          </a:bodyPr>
          <a:lstStyle/>
          <a:p>
            <a:r>
              <a:rPr lang="es-ES" dirty="0">
                <a:hlinkClick r:id="rId3"/>
              </a:rPr>
              <a:t>https://</a:t>
            </a:r>
            <a:r>
              <a:rPr lang="es-ES" dirty="0" smtClean="0">
                <a:hlinkClick r:id="rId3"/>
              </a:rPr>
              <a:t>www.youtube.com/watch?v=xthIP5t7Fzg</a:t>
            </a:r>
            <a:r>
              <a:rPr lang="es-ES" dirty="0" smtClean="0"/>
              <a:t>  Google drive</a:t>
            </a:r>
          </a:p>
          <a:p>
            <a:endParaRPr lang="es-ES" dirty="0"/>
          </a:p>
          <a:p>
            <a:r>
              <a:rPr lang="es-ES" dirty="0">
                <a:hlinkClick r:id="rId4"/>
              </a:rPr>
              <a:t>https://</a:t>
            </a:r>
            <a:r>
              <a:rPr lang="es-ES" dirty="0" smtClean="0">
                <a:hlinkClick r:id="rId4"/>
              </a:rPr>
              <a:t>www.youtube.com/watch?v=AUY8EBRdark</a:t>
            </a:r>
            <a:r>
              <a:rPr lang="es-ES" dirty="0" smtClean="0"/>
              <a:t>   </a:t>
            </a:r>
            <a:r>
              <a:rPr lang="es-ES" b="1" dirty="0" err="1" smtClean="0"/>
              <a:t>Skydrive</a:t>
            </a:r>
            <a:endParaRPr lang="es-ES" b="1" dirty="0" smtClean="0"/>
          </a:p>
          <a:p>
            <a:endParaRPr lang="es-ES" b="1" dirty="0"/>
          </a:p>
          <a:p>
            <a:r>
              <a:rPr lang="es-ES" dirty="0">
                <a:hlinkClick r:id="rId5"/>
              </a:rPr>
              <a:t>https://</a:t>
            </a:r>
            <a:r>
              <a:rPr lang="es-ES" dirty="0" smtClean="0">
                <a:hlinkClick r:id="rId5"/>
              </a:rPr>
              <a:t>www.youtube.com/watch?v=C_RwZmGIYWQ</a:t>
            </a:r>
            <a:r>
              <a:rPr lang="es-ES" dirty="0" smtClean="0"/>
              <a:t> </a:t>
            </a:r>
            <a:r>
              <a:rPr lang="es-ES" dirty="0" err="1" smtClean="0"/>
              <a:t>Dropbox</a:t>
            </a:r>
            <a:endParaRPr lang="es-ES" dirty="0"/>
          </a:p>
        </p:txBody>
      </p:sp>
    </p:spTree>
    <p:extLst>
      <p:ext uri="{BB962C8B-B14F-4D97-AF65-F5344CB8AC3E}">
        <p14:creationId xmlns:p14="http://schemas.microsoft.com/office/powerpoint/2010/main" xmlns="" val="3059824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85844" y="71414"/>
            <a:ext cx="7200800" cy="646331"/>
          </a:xfrm>
          <a:prstGeom prst="rect">
            <a:avLst/>
          </a:prstGeom>
          <a:noFill/>
        </p:spPr>
        <p:txBody>
          <a:bodyPr wrap="square" lIns="91440" tIns="45720" rIns="91440" bIns="45720">
            <a:spAutoFit/>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Pr@ctica Docente</a:t>
            </a:r>
            <a:endParaRPr lang="es-E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9" name="8 Rectángulo"/>
          <p:cNvSpPr/>
          <p:nvPr/>
        </p:nvSpPr>
        <p:spPr>
          <a:xfrm>
            <a:off x="500034" y="1214422"/>
            <a:ext cx="7488832" cy="4832092"/>
          </a:xfrm>
          <a:prstGeom prst="rect">
            <a:avLst/>
          </a:prstGeom>
        </p:spPr>
        <p:txBody>
          <a:bodyPr wrap="square">
            <a:spAutoFit/>
          </a:bodyPr>
          <a:lstStyle/>
          <a:p>
            <a:pPr algn="just">
              <a:defRPr/>
            </a:pPr>
            <a:r>
              <a:rPr lang="es-CO" dirty="0">
                <a:solidFill>
                  <a:srgbClr val="002060"/>
                </a:solidFill>
                <a:latin typeface="Maiandra GD" pitchFamily="34" charset="0"/>
                <a:ea typeface="+mj-ea"/>
                <a:cs typeface="+mj-cs"/>
              </a:rPr>
              <a:t>Como actividad de consolidación de los aprendizajes se propone </a:t>
            </a:r>
            <a:r>
              <a:rPr lang="es-CO" dirty="0" smtClean="0">
                <a:solidFill>
                  <a:srgbClr val="002060"/>
                </a:solidFill>
                <a:latin typeface="Maiandra GD" pitchFamily="34" charset="0"/>
                <a:ea typeface="+mj-ea"/>
                <a:cs typeface="+mj-cs"/>
              </a:rPr>
              <a:t> escoger una  de las herramientas propuestas  y elaborar un mapa mental con los conceptos vistos en la sesión  </a:t>
            </a:r>
          </a:p>
          <a:p>
            <a:pPr algn="just">
              <a:defRPr/>
            </a:pPr>
            <a:endParaRPr lang="es-CO" dirty="0" smtClean="0">
              <a:solidFill>
                <a:srgbClr val="002060"/>
              </a:solidFill>
              <a:latin typeface="Maiandra GD" pitchFamily="34" charset="0"/>
              <a:ea typeface="+mj-ea"/>
              <a:cs typeface="+mj-cs"/>
            </a:endParaRPr>
          </a:p>
          <a:p>
            <a:pPr algn="just">
              <a:defRPr/>
            </a:pPr>
            <a:r>
              <a:rPr lang="es-CO" dirty="0" smtClean="0">
                <a:hlinkClick r:id="rId3"/>
              </a:rPr>
              <a:t>www.examtime.com</a:t>
            </a:r>
            <a:endParaRPr lang="es-CO" dirty="0" smtClean="0"/>
          </a:p>
          <a:p>
            <a:pPr algn="just">
              <a:defRPr/>
            </a:pPr>
            <a:endParaRPr lang="es-CO" dirty="0" smtClean="0">
              <a:solidFill>
                <a:srgbClr val="002060"/>
              </a:solidFill>
              <a:latin typeface="Maiandra GD" pitchFamily="34" charset="0"/>
              <a:ea typeface="+mj-ea"/>
              <a:cs typeface="+mj-cs"/>
              <a:hlinkClick r:id="rId4"/>
            </a:endParaRPr>
          </a:p>
          <a:p>
            <a:pPr algn="just">
              <a:defRPr/>
            </a:pPr>
            <a:r>
              <a:rPr lang="es-CO" dirty="0" smtClean="0">
                <a:solidFill>
                  <a:srgbClr val="002060"/>
                </a:solidFill>
                <a:latin typeface="Maiandra GD" pitchFamily="34" charset="0"/>
                <a:ea typeface="+mj-ea"/>
                <a:cs typeface="+mj-cs"/>
                <a:hlinkClick r:id="rId4"/>
              </a:rPr>
              <a:t>http</a:t>
            </a:r>
            <a:r>
              <a:rPr lang="es-CO" dirty="0">
                <a:solidFill>
                  <a:srgbClr val="002060"/>
                </a:solidFill>
                <a:latin typeface="Maiandra GD" pitchFamily="34" charset="0"/>
                <a:ea typeface="+mj-ea"/>
                <a:cs typeface="+mj-cs"/>
                <a:hlinkClick r:id="rId4"/>
              </a:rPr>
              <a:t>://</a:t>
            </a:r>
            <a:r>
              <a:rPr lang="es-CO" dirty="0" smtClean="0">
                <a:solidFill>
                  <a:srgbClr val="002060"/>
                </a:solidFill>
                <a:latin typeface="Maiandra GD" pitchFamily="34" charset="0"/>
                <a:ea typeface="+mj-ea"/>
                <a:cs typeface="+mj-cs"/>
                <a:hlinkClick r:id="rId4"/>
              </a:rPr>
              <a:t>bubbl.us/</a:t>
            </a:r>
            <a:endParaRPr lang="es-CO" dirty="0" smtClean="0">
              <a:solidFill>
                <a:srgbClr val="002060"/>
              </a:solidFill>
              <a:latin typeface="Maiandra GD" pitchFamily="34" charset="0"/>
              <a:ea typeface="+mj-ea"/>
              <a:cs typeface="+mj-cs"/>
            </a:endParaRPr>
          </a:p>
          <a:p>
            <a:pPr algn="just">
              <a:defRPr/>
            </a:pPr>
            <a:endParaRPr lang="es-CO" dirty="0" smtClean="0">
              <a:solidFill>
                <a:srgbClr val="002060"/>
              </a:solidFill>
              <a:latin typeface="Maiandra GD" pitchFamily="34" charset="0"/>
              <a:ea typeface="+mj-ea"/>
              <a:cs typeface="+mj-cs"/>
            </a:endParaRPr>
          </a:p>
          <a:p>
            <a:pPr algn="just">
              <a:defRPr/>
            </a:pPr>
            <a:r>
              <a:rPr lang="es-CO" dirty="0">
                <a:solidFill>
                  <a:srgbClr val="002060"/>
                </a:solidFill>
                <a:latin typeface="Maiandra GD" pitchFamily="34" charset="0"/>
                <a:ea typeface="+mj-ea"/>
                <a:cs typeface="+mj-cs"/>
                <a:hlinkClick r:id="rId5"/>
              </a:rPr>
              <a:t>http://</a:t>
            </a:r>
            <a:r>
              <a:rPr lang="es-CO" dirty="0" smtClean="0">
                <a:solidFill>
                  <a:srgbClr val="002060"/>
                </a:solidFill>
                <a:latin typeface="Maiandra GD" pitchFamily="34" charset="0"/>
                <a:ea typeface="+mj-ea"/>
                <a:cs typeface="+mj-cs"/>
                <a:hlinkClick r:id="rId5"/>
              </a:rPr>
              <a:t>www.wisemapping.com/c/home.htm</a:t>
            </a:r>
            <a:endParaRPr lang="es-CO" dirty="0" smtClean="0">
              <a:solidFill>
                <a:srgbClr val="002060"/>
              </a:solidFill>
              <a:latin typeface="Maiandra GD" pitchFamily="34" charset="0"/>
              <a:ea typeface="+mj-ea"/>
              <a:cs typeface="+mj-cs"/>
            </a:endParaRPr>
          </a:p>
          <a:p>
            <a:pPr algn="just">
              <a:defRPr/>
            </a:pPr>
            <a:endParaRPr lang="es-CO" dirty="0" smtClean="0">
              <a:solidFill>
                <a:srgbClr val="002060"/>
              </a:solidFill>
              <a:latin typeface="Maiandra GD" pitchFamily="34" charset="0"/>
              <a:ea typeface="+mj-ea"/>
              <a:cs typeface="+mj-cs"/>
            </a:endParaRPr>
          </a:p>
          <a:p>
            <a:pPr algn="just">
              <a:defRPr/>
            </a:pPr>
            <a:r>
              <a:rPr lang="es-CO" dirty="0" smtClean="0">
                <a:solidFill>
                  <a:srgbClr val="002060"/>
                </a:solidFill>
                <a:latin typeface="Maiandra GD" pitchFamily="34" charset="0"/>
                <a:ea typeface="+mj-ea"/>
                <a:cs typeface="+mj-cs"/>
              </a:rPr>
              <a:t> </a:t>
            </a:r>
            <a:r>
              <a:rPr lang="es-CO" dirty="0" smtClean="0">
                <a:solidFill>
                  <a:srgbClr val="002060"/>
                </a:solidFill>
                <a:latin typeface="Maiandra GD" pitchFamily="34" charset="0"/>
                <a:ea typeface="+mj-ea"/>
                <a:cs typeface="+mj-cs"/>
                <a:hlinkClick r:id="rId6"/>
              </a:rPr>
              <a:t>http</a:t>
            </a:r>
            <a:r>
              <a:rPr lang="es-CO" dirty="0">
                <a:solidFill>
                  <a:srgbClr val="002060"/>
                </a:solidFill>
                <a:latin typeface="Maiandra GD" pitchFamily="34" charset="0"/>
                <a:ea typeface="+mj-ea"/>
                <a:cs typeface="+mj-cs"/>
                <a:hlinkClick r:id="rId6"/>
              </a:rPr>
              <a:t>://thinkature.com</a:t>
            </a:r>
            <a:r>
              <a:rPr lang="es-CO" dirty="0" smtClean="0">
                <a:solidFill>
                  <a:srgbClr val="002060"/>
                </a:solidFill>
                <a:latin typeface="Maiandra GD" pitchFamily="34" charset="0"/>
                <a:ea typeface="+mj-ea"/>
                <a:cs typeface="+mj-cs"/>
                <a:hlinkClick r:id="rId6"/>
              </a:rPr>
              <a:t>/</a:t>
            </a:r>
            <a:endParaRPr lang="es-CO" dirty="0" smtClean="0">
              <a:solidFill>
                <a:srgbClr val="002060"/>
              </a:solidFill>
              <a:latin typeface="Maiandra GD" pitchFamily="34" charset="0"/>
              <a:ea typeface="+mj-ea"/>
              <a:cs typeface="+mj-cs"/>
            </a:endParaRPr>
          </a:p>
          <a:p>
            <a:pPr algn="just">
              <a:defRPr/>
            </a:pPr>
            <a:endParaRPr lang="es-CO" dirty="0" smtClean="0">
              <a:solidFill>
                <a:srgbClr val="002060"/>
              </a:solidFill>
              <a:latin typeface="Maiandra GD" pitchFamily="34" charset="0"/>
              <a:ea typeface="+mj-ea"/>
              <a:cs typeface="+mj-cs"/>
            </a:endParaRPr>
          </a:p>
          <a:p>
            <a:pPr algn="just">
              <a:defRPr/>
            </a:pPr>
            <a:r>
              <a:rPr lang="es-CO" dirty="0" smtClean="0">
                <a:solidFill>
                  <a:srgbClr val="002060"/>
                </a:solidFill>
                <a:latin typeface="Maiandra GD" pitchFamily="34" charset="0"/>
                <a:ea typeface="+mj-ea"/>
                <a:cs typeface="+mj-cs"/>
              </a:rPr>
              <a:t>O también se puede realizar utilizando el </a:t>
            </a:r>
            <a:r>
              <a:rPr lang="es-CO" dirty="0" err="1" smtClean="0">
                <a:solidFill>
                  <a:srgbClr val="002060"/>
                </a:solidFill>
                <a:latin typeface="Maiandra GD" pitchFamily="34" charset="0"/>
                <a:ea typeface="+mj-ea"/>
                <a:cs typeface="+mj-cs"/>
              </a:rPr>
              <a:t>smartart</a:t>
            </a:r>
            <a:r>
              <a:rPr lang="es-CO" dirty="0" smtClean="0">
                <a:solidFill>
                  <a:srgbClr val="002060"/>
                </a:solidFill>
                <a:latin typeface="Maiandra GD" pitchFamily="34" charset="0"/>
                <a:ea typeface="+mj-ea"/>
                <a:cs typeface="+mj-cs"/>
              </a:rPr>
              <a:t> de </a:t>
            </a:r>
            <a:r>
              <a:rPr lang="es-CO" dirty="0" err="1" smtClean="0">
                <a:solidFill>
                  <a:srgbClr val="002060"/>
                </a:solidFill>
                <a:latin typeface="Maiandra GD" pitchFamily="34" charset="0"/>
                <a:ea typeface="+mj-ea"/>
                <a:cs typeface="+mj-cs"/>
              </a:rPr>
              <a:t>powerpoint</a:t>
            </a:r>
            <a:endParaRPr lang="es-CO" dirty="0" smtClean="0">
              <a:solidFill>
                <a:srgbClr val="002060"/>
              </a:solidFill>
              <a:latin typeface="Maiandra GD" pitchFamily="34" charset="0"/>
              <a:ea typeface="+mj-ea"/>
              <a:cs typeface="+mj-cs"/>
            </a:endParaRPr>
          </a:p>
          <a:p>
            <a:pPr marL="180975" indent="-180975">
              <a:defRPr/>
            </a:pPr>
            <a:endParaRPr lang="es-CO" dirty="0">
              <a:solidFill>
                <a:srgbClr val="002060"/>
              </a:solidFill>
              <a:latin typeface="Maiandra GD" pitchFamily="34" charset="0"/>
              <a:ea typeface="+mj-ea"/>
              <a:cs typeface="+mj-cs"/>
            </a:endParaRPr>
          </a:p>
          <a:p>
            <a:pPr marL="180975" indent="-180975">
              <a:defRPr/>
            </a:pPr>
            <a:r>
              <a:rPr lang="es-CO" dirty="0" smtClean="0">
                <a:solidFill>
                  <a:srgbClr val="002060"/>
                </a:solidFill>
                <a:latin typeface="Maiandra GD" pitchFamily="34" charset="0"/>
                <a:ea typeface="+mj-ea"/>
                <a:cs typeface="+mj-cs"/>
              </a:rPr>
              <a:t>Después de realizar la actividad se debe subir al blog</a:t>
            </a:r>
          </a:p>
          <a:p>
            <a:pPr marL="180975" indent="-180975">
              <a:defRPr/>
            </a:pPr>
            <a:endParaRPr lang="es-CO" dirty="0">
              <a:solidFill>
                <a:srgbClr val="002060"/>
              </a:solidFill>
              <a:latin typeface="Maiandra GD" pitchFamily="34" charset="0"/>
              <a:ea typeface="+mj-ea"/>
              <a:cs typeface="+mj-cs"/>
            </a:endParaRPr>
          </a:p>
          <a:p>
            <a:pPr marL="180975" indent="-180975">
              <a:buFont typeface="Arial" pitchFamily="34" charset="0"/>
              <a:buChar char="•"/>
              <a:defRPr/>
            </a:pPr>
            <a:endParaRPr lang="es-CO" sz="2000" dirty="0">
              <a:latin typeface="Maiandra GD" pitchFamily="34" charset="0"/>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flipH="1">
            <a:off x="6429388" y="3214686"/>
            <a:ext cx="1980219" cy="27363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74406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candado.jpg"/>
          <p:cNvPicPr>
            <a:picLocks noChangeAspect="1"/>
          </p:cNvPicPr>
          <p:nvPr/>
        </p:nvPicPr>
        <p:blipFill>
          <a:blip r:embed="rId3" cstate="print"/>
          <a:stretch>
            <a:fillRect/>
          </a:stretch>
        </p:blipFill>
        <p:spPr>
          <a:xfrm>
            <a:off x="2571736" y="1571612"/>
            <a:ext cx="3054356" cy="3054356"/>
          </a:xfrm>
          <a:prstGeom prst="rect">
            <a:avLst/>
          </a:prstGeom>
        </p:spPr>
      </p:pic>
      <p:sp>
        <p:nvSpPr>
          <p:cNvPr id="4" name="1 Título"/>
          <p:cNvSpPr txBox="1">
            <a:spLocks/>
          </p:cNvSpPr>
          <p:nvPr/>
        </p:nvSpPr>
        <p:spPr bwMode="auto">
          <a:xfrm>
            <a:off x="323528" y="836712"/>
            <a:ext cx="781779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Ahor@</a:t>
            </a: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 </a:t>
            </a:r>
            <a:r>
              <a:rPr lang="es-E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Toma la llave</a:t>
            </a:r>
            <a:endParaRPr lang="es-E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a:p>
            <a:endParaRPr lang="es-CO" dirty="0"/>
          </a:p>
        </p:txBody>
      </p:sp>
    </p:spTree>
    <p:extLst>
      <p:ext uri="{BB962C8B-B14F-4D97-AF65-F5344CB8AC3E}">
        <p14:creationId xmlns:p14="http://schemas.microsoft.com/office/powerpoint/2010/main" xmlns="" val="1917408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tics</Template>
  <TotalTime>4609</TotalTime>
  <Words>406</Words>
  <Application>Microsoft Office PowerPoint</Application>
  <PresentationFormat>Presentación en pantalla (4:3)</PresentationFormat>
  <Paragraphs>68</Paragraphs>
  <Slides>9</Slides>
  <Notes>9</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tics</vt:lpstr>
      <vt:lpstr>Diapositiva 1</vt:lpstr>
      <vt:lpstr>Agenda</vt:lpstr>
      <vt:lpstr>Diapositiva 3</vt:lpstr>
      <vt:lpstr>Rec@pitulemos</vt:lpstr>
      <vt:lpstr>Estudi@ndo y @prendiendo</vt:lpstr>
      <vt:lpstr>Estudi@ndo y @prendiendo</vt:lpstr>
      <vt:lpstr>Estudi@ndo y @prendiendo</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TIC´S</dc:title>
  <dc:creator>REDP</dc:creator>
  <cp:lastModifiedBy>Zahida</cp:lastModifiedBy>
  <cp:revision>118</cp:revision>
  <dcterms:created xsi:type="dcterms:W3CDTF">2013-04-09T18:56:33Z</dcterms:created>
  <dcterms:modified xsi:type="dcterms:W3CDTF">2014-07-08T03:09:40Z</dcterms:modified>
</cp:coreProperties>
</file>