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0"/>
  </p:notesMasterIdLst>
  <p:sldIdLst>
    <p:sldId id="355" r:id="rId2"/>
    <p:sldId id="356" r:id="rId3"/>
    <p:sldId id="299" r:id="rId4"/>
    <p:sldId id="358" r:id="rId5"/>
    <p:sldId id="357" r:id="rId6"/>
    <p:sldId id="360" r:id="rId7"/>
    <p:sldId id="368" r:id="rId8"/>
    <p:sldId id="377" r:id="rId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jandro2013"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984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5543" autoAdjust="0"/>
  </p:normalViewPr>
  <p:slideViewPr>
    <p:cSldViewPr>
      <p:cViewPr>
        <p:scale>
          <a:sx n="95" d="100"/>
          <a:sy n="95" d="100"/>
        </p:scale>
        <p:origin x="-12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B938AD-A84D-4DD8-ACB1-B22D1EAEE292}" type="doc">
      <dgm:prSet loTypeId="urn:microsoft.com/office/officeart/2005/8/layout/vList2" loCatId="list" qsTypeId="urn:microsoft.com/office/officeart/2005/8/quickstyle/3d7" qsCatId="3D" csTypeId="urn:microsoft.com/office/officeart/2005/8/colors/colorful3" csCatId="colorful" phldr="1"/>
      <dgm:spPr/>
      <dgm:t>
        <a:bodyPr/>
        <a:lstStyle/>
        <a:p>
          <a:endParaRPr lang="es-CO"/>
        </a:p>
      </dgm:t>
    </dgm:pt>
    <dgm:pt modelId="{3BA71304-DFBD-463B-BFDE-D2AC8C20CD02}">
      <dgm:prSet phldrT="[Texto]"/>
      <dgm:spPr/>
      <dgm:t>
        <a:bodyPr/>
        <a:lstStyle/>
        <a:p>
          <a:r>
            <a:rPr lang="es-CO" b="0" dirty="0" smtClean="0">
              <a:latin typeface="Maiandra GD" pitchFamily="34" charset="0"/>
              <a:ea typeface="Times New Roman"/>
              <a:cs typeface="Times New Roman"/>
            </a:rPr>
            <a:t>Propósitos</a:t>
          </a:r>
          <a:endParaRPr lang="es-CO" dirty="0"/>
        </a:p>
      </dgm:t>
    </dgm:pt>
    <dgm:pt modelId="{0F98FA0B-C75C-467D-9108-24420366EE33}" type="parTrans" cxnId="{953818E3-2B7D-447C-A39F-DA2F576D9497}">
      <dgm:prSet/>
      <dgm:spPr/>
      <dgm:t>
        <a:bodyPr/>
        <a:lstStyle/>
        <a:p>
          <a:endParaRPr lang="es-CO"/>
        </a:p>
      </dgm:t>
    </dgm:pt>
    <dgm:pt modelId="{D50C20C4-3BD5-4E54-B137-B54626E13C6E}" type="sibTrans" cxnId="{953818E3-2B7D-447C-A39F-DA2F576D9497}">
      <dgm:prSet/>
      <dgm:spPr/>
      <dgm:t>
        <a:bodyPr/>
        <a:lstStyle/>
        <a:p>
          <a:endParaRPr lang="es-CO"/>
        </a:p>
      </dgm:t>
    </dgm:pt>
    <dgm:pt modelId="{F2ADF353-3001-4A2B-8856-58A10CC5B2FA}">
      <dgm:prSet phldrT="[Texto]"/>
      <dgm:spPr/>
      <dgm:t>
        <a:bodyPr/>
        <a:lstStyle/>
        <a:p>
          <a:r>
            <a:rPr lang="es-CO" b="0" dirty="0" smtClean="0">
              <a:latin typeface="Maiandra GD" pitchFamily="34" charset="0"/>
              <a:ea typeface="Times New Roman"/>
              <a:cs typeface="Times New Roman"/>
            </a:rPr>
            <a:t>Rec@pitulemos</a:t>
          </a:r>
          <a:endParaRPr lang="es-CO" dirty="0"/>
        </a:p>
      </dgm:t>
    </dgm:pt>
    <dgm:pt modelId="{57F6CDD2-D5F1-43AE-A890-46FDFEE18D92}" type="parTrans" cxnId="{5218679B-A27F-4CD7-B1C2-D52EDEB5A62D}">
      <dgm:prSet/>
      <dgm:spPr/>
      <dgm:t>
        <a:bodyPr/>
        <a:lstStyle/>
        <a:p>
          <a:endParaRPr lang="es-CO"/>
        </a:p>
      </dgm:t>
    </dgm:pt>
    <dgm:pt modelId="{648CBF09-DE07-4693-8C4C-C98033DFF0DF}" type="sibTrans" cxnId="{5218679B-A27F-4CD7-B1C2-D52EDEB5A62D}">
      <dgm:prSet/>
      <dgm:spPr/>
      <dgm:t>
        <a:bodyPr/>
        <a:lstStyle/>
        <a:p>
          <a:endParaRPr lang="es-CO"/>
        </a:p>
      </dgm:t>
    </dgm:pt>
    <dgm:pt modelId="{F7BA0307-973E-4363-BE7D-916D8B360DF1}">
      <dgm:prSet phldrT="[Texto]"/>
      <dgm:spPr/>
      <dgm:t>
        <a:bodyPr/>
        <a:lstStyle/>
        <a:p>
          <a:r>
            <a:rPr lang="es-CO" b="0" dirty="0" smtClean="0">
              <a:latin typeface="Maiandra GD" pitchFamily="34" charset="0"/>
              <a:ea typeface="Times New Roman"/>
              <a:cs typeface="Times New Roman"/>
            </a:rPr>
            <a:t>Estudi@ndo y @prendiendo : Definición, características, herramientas </a:t>
          </a:r>
          <a:endParaRPr lang="es-CO" dirty="0"/>
        </a:p>
      </dgm:t>
    </dgm:pt>
    <dgm:pt modelId="{005B78BB-BC5E-47F2-95EB-55C861B1BB76}" type="parTrans" cxnId="{44C559EB-EB16-4666-BE14-8C78EC6C1652}">
      <dgm:prSet/>
      <dgm:spPr/>
      <dgm:t>
        <a:bodyPr/>
        <a:lstStyle/>
        <a:p>
          <a:endParaRPr lang="es-CO"/>
        </a:p>
      </dgm:t>
    </dgm:pt>
    <dgm:pt modelId="{6EFA5B18-9218-4511-9634-64B6002AC859}" type="sibTrans" cxnId="{44C559EB-EB16-4666-BE14-8C78EC6C1652}">
      <dgm:prSet/>
      <dgm:spPr/>
      <dgm:t>
        <a:bodyPr/>
        <a:lstStyle/>
        <a:p>
          <a:endParaRPr lang="es-CO"/>
        </a:p>
      </dgm:t>
    </dgm:pt>
    <dgm:pt modelId="{C0C4F983-31D2-4B10-9569-4ADE3C108660}">
      <dgm:prSet phldrT="[Texto]"/>
      <dgm:spPr/>
      <dgm:t>
        <a:bodyPr/>
        <a:lstStyle/>
        <a:p>
          <a:pPr rtl="0"/>
          <a:r>
            <a:rPr lang="es-CO" b="0" dirty="0" smtClean="0">
              <a:latin typeface="Maiandra GD" pitchFamily="34" charset="0"/>
              <a:ea typeface="Times New Roman"/>
              <a:cs typeface="Times New Roman"/>
            </a:rPr>
            <a:t>Estudi@ndo y @prendiendo:</a:t>
          </a:r>
          <a:endParaRPr lang="es-CO" dirty="0"/>
        </a:p>
      </dgm:t>
    </dgm:pt>
    <dgm:pt modelId="{A976ACDD-97B1-4303-9757-A548F98C8361}" type="parTrans" cxnId="{906BCA7F-C1B8-455B-BD13-11E819DF09F0}">
      <dgm:prSet/>
      <dgm:spPr/>
      <dgm:t>
        <a:bodyPr/>
        <a:lstStyle/>
        <a:p>
          <a:endParaRPr lang="es-CO"/>
        </a:p>
      </dgm:t>
    </dgm:pt>
    <dgm:pt modelId="{CDB3FD07-6833-47C7-82D9-FD2CC37811C5}" type="sibTrans" cxnId="{906BCA7F-C1B8-455B-BD13-11E819DF09F0}">
      <dgm:prSet/>
      <dgm:spPr/>
      <dgm:t>
        <a:bodyPr/>
        <a:lstStyle/>
        <a:p>
          <a:endParaRPr lang="es-CO"/>
        </a:p>
      </dgm:t>
    </dgm:pt>
    <dgm:pt modelId="{335510AE-2EB2-49AD-83F9-0838CCCD7E93}">
      <dgm:prSet phldrT="[Texto]"/>
      <dgm:spPr/>
      <dgm:t>
        <a:bodyPr/>
        <a:lstStyle/>
        <a:p>
          <a:pPr rtl="0"/>
          <a:r>
            <a:rPr lang="es-CO" b="0" dirty="0" smtClean="0">
              <a:latin typeface="Maiandra GD" pitchFamily="34" charset="0"/>
              <a:ea typeface="Times New Roman"/>
              <a:cs typeface="Times New Roman"/>
            </a:rPr>
            <a:t>Práctica Docente: Glosario</a:t>
          </a:r>
          <a:r>
            <a:rPr lang="es-ES_tradnl" dirty="0" smtClean="0"/>
            <a:t>  </a:t>
          </a:r>
          <a:endParaRPr lang="es-CO" dirty="0"/>
        </a:p>
      </dgm:t>
    </dgm:pt>
    <dgm:pt modelId="{9A389EA0-E5EA-4D69-85F4-BEA58B74AF6F}" type="sibTrans" cxnId="{F51BC81B-235B-4D92-BD0D-6A253E037CBA}">
      <dgm:prSet/>
      <dgm:spPr/>
      <dgm:t>
        <a:bodyPr/>
        <a:lstStyle/>
        <a:p>
          <a:endParaRPr lang="es-CO"/>
        </a:p>
      </dgm:t>
    </dgm:pt>
    <dgm:pt modelId="{F809FC6B-25FD-433C-8CFF-D6974F3D6BF7}" type="parTrans" cxnId="{F51BC81B-235B-4D92-BD0D-6A253E037CBA}">
      <dgm:prSet/>
      <dgm:spPr/>
      <dgm:t>
        <a:bodyPr/>
        <a:lstStyle/>
        <a:p>
          <a:endParaRPr lang="es-CO"/>
        </a:p>
      </dgm:t>
    </dgm:pt>
    <dgm:pt modelId="{4747933C-440F-47C4-874A-7C7BBA434628}">
      <dgm:prSet phldrT="[Texto]"/>
      <dgm:spPr/>
      <dgm:t>
        <a:bodyPr/>
        <a:lstStyle/>
        <a:p>
          <a:pPr rtl="0"/>
          <a:r>
            <a:rPr lang="es-CO" b="0" dirty="0" smtClean="0">
              <a:latin typeface="Maiandra GD" pitchFamily="34" charset="0"/>
              <a:ea typeface="Times New Roman"/>
              <a:cs typeface="Times New Roman"/>
            </a:rPr>
            <a:t>Estudi@ndo y @prendiendo:</a:t>
          </a:r>
          <a:r>
            <a:rPr lang="es-ES_tradnl" dirty="0" smtClean="0"/>
            <a:t>Introducción de google drive  y un paralelo con la herramienta office 365</a:t>
          </a:r>
          <a:endParaRPr lang="es-CO" dirty="0"/>
        </a:p>
      </dgm:t>
    </dgm:pt>
    <dgm:pt modelId="{8CC927F0-46F4-4736-8F47-CD53A2C36F59}" type="sibTrans" cxnId="{0D59CEE4-7780-4D90-86F1-1322A62F4F39}">
      <dgm:prSet/>
      <dgm:spPr/>
      <dgm:t>
        <a:bodyPr/>
        <a:lstStyle/>
        <a:p>
          <a:endParaRPr lang="es-ES"/>
        </a:p>
      </dgm:t>
    </dgm:pt>
    <dgm:pt modelId="{4CEDDED2-2D26-414B-82EF-6481B30AD923}" type="parTrans" cxnId="{0D59CEE4-7780-4D90-86F1-1322A62F4F39}">
      <dgm:prSet/>
      <dgm:spPr/>
      <dgm:t>
        <a:bodyPr/>
        <a:lstStyle/>
        <a:p>
          <a:endParaRPr lang="es-ES"/>
        </a:p>
      </dgm:t>
    </dgm:pt>
    <dgm:pt modelId="{6DE90037-51DB-41D6-9897-01B0A1B4993F}" type="pres">
      <dgm:prSet presAssocID="{2AB938AD-A84D-4DD8-ACB1-B22D1EAEE292}" presName="linear" presStyleCnt="0">
        <dgm:presLayoutVars>
          <dgm:animLvl val="lvl"/>
          <dgm:resizeHandles val="exact"/>
        </dgm:presLayoutVars>
      </dgm:prSet>
      <dgm:spPr/>
      <dgm:t>
        <a:bodyPr/>
        <a:lstStyle/>
        <a:p>
          <a:endParaRPr lang="es-CO"/>
        </a:p>
      </dgm:t>
    </dgm:pt>
    <dgm:pt modelId="{781E91AC-3FD9-41A2-AAE8-CF4B3C0D3DDA}" type="pres">
      <dgm:prSet presAssocID="{3BA71304-DFBD-463B-BFDE-D2AC8C20CD02}" presName="parentText" presStyleLbl="node1" presStyleIdx="0" presStyleCnt="6">
        <dgm:presLayoutVars>
          <dgm:chMax val="0"/>
          <dgm:bulletEnabled val="1"/>
        </dgm:presLayoutVars>
      </dgm:prSet>
      <dgm:spPr/>
      <dgm:t>
        <a:bodyPr/>
        <a:lstStyle/>
        <a:p>
          <a:endParaRPr lang="es-CO"/>
        </a:p>
      </dgm:t>
    </dgm:pt>
    <dgm:pt modelId="{EE5EA543-F539-4808-B5EC-6EE256A5B55C}" type="pres">
      <dgm:prSet presAssocID="{D50C20C4-3BD5-4E54-B137-B54626E13C6E}" presName="spacer" presStyleCnt="0"/>
      <dgm:spPr/>
    </dgm:pt>
    <dgm:pt modelId="{997E366A-C9C3-48C3-9849-EAF6030B1834}" type="pres">
      <dgm:prSet presAssocID="{F2ADF353-3001-4A2B-8856-58A10CC5B2FA}" presName="parentText" presStyleLbl="node1" presStyleIdx="1" presStyleCnt="6">
        <dgm:presLayoutVars>
          <dgm:chMax val="0"/>
          <dgm:bulletEnabled val="1"/>
        </dgm:presLayoutVars>
      </dgm:prSet>
      <dgm:spPr/>
      <dgm:t>
        <a:bodyPr/>
        <a:lstStyle/>
        <a:p>
          <a:endParaRPr lang="es-CO"/>
        </a:p>
      </dgm:t>
    </dgm:pt>
    <dgm:pt modelId="{7D76EC36-561E-45F5-9E41-67413C3A12BA}" type="pres">
      <dgm:prSet presAssocID="{648CBF09-DE07-4693-8C4C-C98033DFF0DF}" presName="spacer" presStyleCnt="0"/>
      <dgm:spPr/>
    </dgm:pt>
    <dgm:pt modelId="{209269B2-458D-4C36-8932-42F6F527F9E3}" type="pres">
      <dgm:prSet presAssocID="{F7BA0307-973E-4363-BE7D-916D8B360DF1}" presName="parentText" presStyleLbl="node1" presStyleIdx="2" presStyleCnt="6">
        <dgm:presLayoutVars>
          <dgm:chMax val="0"/>
          <dgm:bulletEnabled val="1"/>
        </dgm:presLayoutVars>
      </dgm:prSet>
      <dgm:spPr/>
      <dgm:t>
        <a:bodyPr/>
        <a:lstStyle/>
        <a:p>
          <a:endParaRPr lang="es-CO"/>
        </a:p>
      </dgm:t>
    </dgm:pt>
    <dgm:pt modelId="{4BE275B5-2CBB-496B-9512-888B855194FA}" type="pres">
      <dgm:prSet presAssocID="{6EFA5B18-9218-4511-9634-64B6002AC859}" presName="spacer" presStyleCnt="0"/>
      <dgm:spPr/>
    </dgm:pt>
    <dgm:pt modelId="{603E4CE8-835D-4B61-9899-599E0C0722C1}" type="pres">
      <dgm:prSet presAssocID="{C0C4F983-31D2-4B10-9569-4ADE3C108660}" presName="parentText" presStyleLbl="node1" presStyleIdx="3" presStyleCnt="6">
        <dgm:presLayoutVars>
          <dgm:chMax val="0"/>
          <dgm:bulletEnabled val="1"/>
        </dgm:presLayoutVars>
      </dgm:prSet>
      <dgm:spPr/>
      <dgm:t>
        <a:bodyPr/>
        <a:lstStyle/>
        <a:p>
          <a:endParaRPr lang="es-CO"/>
        </a:p>
      </dgm:t>
    </dgm:pt>
    <dgm:pt modelId="{B8BB044A-5DC7-4C96-BAA7-EA398D46086D}" type="pres">
      <dgm:prSet presAssocID="{CDB3FD07-6833-47C7-82D9-FD2CC37811C5}" presName="spacer" presStyleCnt="0"/>
      <dgm:spPr/>
    </dgm:pt>
    <dgm:pt modelId="{23D15AC6-8A5D-4A3F-A709-3DF895D4EA29}" type="pres">
      <dgm:prSet presAssocID="{335510AE-2EB2-49AD-83F9-0838CCCD7E93}" presName="parentText" presStyleLbl="node1" presStyleIdx="4" presStyleCnt="6" custLinFactY="70721" custLinFactNeighborX="6676" custLinFactNeighborY="100000">
        <dgm:presLayoutVars>
          <dgm:chMax val="0"/>
          <dgm:bulletEnabled val="1"/>
        </dgm:presLayoutVars>
      </dgm:prSet>
      <dgm:spPr/>
      <dgm:t>
        <a:bodyPr/>
        <a:lstStyle/>
        <a:p>
          <a:endParaRPr lang="es-CO"/>
        </a:p>
      </dgm:t>
    </dgm:pt>
    <dgm:pt modelId="{355E350E-44A5-4FB0-89D4-932CFEA5F55A}" type="pres">
      <dgm:prSet presAssocID="{9A389EA0-E5EA-4D69-85F4-BEA58B74AF6F}" presName="spacer" presStyleCnt="0"/>
      <dgm:spPr/>
    </dgm:pt>
    <dgm:pt modelId="{0C8522B0-400D-49D5-8521-C69D00B155C7}" type="pres">
      <dgm:prSet presAssocID="{4747933C-440F-47C4-874A-7C7BBA434628}" presName="parentText" presStyleLbl="node1" presStyleIdx="5" presStyleCnt="6" custLinFactY="-105029" custLinFactNeighborX="3132" custLinFactNeighborY="-200000">
        <dgm:presLayoutVars>
          <dgm:chMax val="0"/>
          <dgm:bulletEnabled val="1"/>
        </dgm:presLayoutVars>
      </dgm:prSet>
      <dgm:spPr/>
      <dgm:t>
        <a:bodyPr/>
        <a:lstStyle/>
        <a:p>
          <a:endParaRPr lang="es-ES"/>
        </a:p>
      </dgm:t>
    </dgm:pt>
  </dgm:ptLst>
  <dgm:cxnLst>
    <dgm:cxn modelId="{44C559EB-EB16-4666-BE14-8C78EC6C1652}" srcId="{2AB938AD-A84D-4DD8-ACB1-B22D1EAEE292}" destId="{F7BA0307-973E-4363-BE7D-916D8B360DF1}" srcOrd="2" destOrd="0" parTransId="{005B78BB-BC5E-47F2-95EB-55C861B1BB76}" sibTransId="{6EFA5B18-9218-4511-9634-64B6002AC859}"/>
    <dgm:cxn modelId="{49B03E0A-1613-434A-A2FD-8966F56A9CE6}" type="presOf" srcId="{335510AE-2EB2-49AD-83F9-0838CCCD7E93}" destId="{23D15AC6-8A5D-4A3F-A709-3DF895D4EA29}" srcOrd="0" destOrd="0" presId="urn:microsoft.com/office/officeart/2005/8/layout/vList2"/>
    <dgm:cxn modelId="{F51BC81B-235B-4D92-BD0D-6A253E037CBA}" srcId="{2AB938AD-A84D-4DD8-ACB1-B22D1EAEE292}" destId="{335510AE-2EB2-49AD-83F9-0838CCCD7E93}" srcOrd="4" destOrd="0" parTransId="{F809FC6B-25FD-433C-8CFF-D6974F3D6BF7}" sibTransId="{9A389EA0-E5EA-4D69-85F4-BEA58B74AF6F}"/>
    <dgm:cxn modelId="{A17EE283-509E-42BF-B223-C913E57BD023}" type="presOf" srcId="{2AB938AD-A84D-4DD8-ACB1-B22D1EAEE292}" destId="{6DE90037-51DB-41D6-9897-01B0A1B4993F}" srcOrd="0" destOrd="0" presId="urn:microsoft.com/office/officeart/2005/8/layout/vList2"/>
    <dgm:cxn modelId="{0D59CEE4-7780-4D90-86F1-1322A62F4F39}" srcId="{2AB938AD-A84D-4DD8-ACB1-B22D1EAEE292}" destId="{4747933C-440F-47C4-874A-7C7BBA434628}" srcOrd="5" destOrd="0" parTransId="{4CEDDED2-2D26-414B-82EF-6481B30AD923}" sibTransId="{8CC927F0-46F4-4736-8F47-CD53A2C36F59}"/>
    <dgm:cxn modelId="{55B63932-2E88-42BB-94FC-5F983198E398}" type="presOf" srcId="{F2ADF353-3001-4A2B-8856-58A10CC5B2FA}" destId="{997E366A-C9C3-48C3-9849-EAF6030B1834}" srcOrd="0" destOrd="0" presId="urn:microsoft.com/office/officeart/2005/8/layout/vList2"/>
    <dgm:cxn modelId="{953818E3-2B7D-447C-A39F-DA2F576D9497}" srcId="{2AB938AD-A84D-4DD8-ACB1-B22D1EAEE292}" destId="{3BA71304-DFBD-463B-BFDE-D2AC8C20CD02}" srcOrd="0" destOrd="0" parTransId="{0F98FA0B-C75C-467D-9108-24420366EE33}" sibTransId="{D50C20C4-3BD5-4E54-B137-B54626E13C6E}"/>
    <dgm:cxn modelId="{3575FE6A-08C3-448C-8F80-78B8A8BA1B61}" type="presOf" srcId="{C0C4F983-31D2-4B10-9569-4ADE3C108660}" destId="{603E4CE8-835D-4B61-9899-599E0C0722C1}" srcOrd="0" destOrd="0" presId="urn:microsoft.com/office/officeart/2005/8/layout/vList2"/>
    <dgm:cxn modelId="{906BCA7F-C1B8-455B-BD13-11E819DF09F0}" srcId="{2AB938AD-A84D-4DD8-ACB1-B22D1EAEE292}" destId="{C0C4F983-31D2-4B10-9569-4ADE3C108660}" srcOrd="3" destOrd="0" parTransId="{A976ACDD-97B1-4303-9757-A548F98C8361}" sibTransId="{CDB3FD07-6833-47C7-82D9-FD2CC37811C5}"/>
    <dgm:cxn modelId="{5218679B-A27F-4CD7-B1C2-D52EDEB5A62D}" srcId="{2AB938AD-A84D-4DD8-ACB1-B22D1EAEE292}" destId="{F2ADF353-3001-4A2B-8856-58A10CC5B2FA}" srcOrd="1" destOrd="0" parTransId="{57F6CDD2-D5F1-43AE-A890-46FDFEE18D92}" sibTransId="{648CBF09-DE07-4693-8C4C-C98033DFF0DF}"/>
    <dgm:cxn modelId="{01EC1F97-E800-47EB-9015-D212E4309D0D}" type="presOf" srcId="{4747933C-440F-47C4-874A-7C7BBA434628}" destId="{0C8522B0-400D-49D5-8521-C69D00B155C7}" srcOrd="0" destOrd="0" presId="urn:microsoft.com/office/officeart/2005/8/layout/vList2"/>
    <dgm:cxn modelId="{AC6EECF1-462A-4E5C-9CAA-B53674AA2FE4}" type="presOf" srcId="{F7BA0307-973E-4363-BE7D-916D8B360DF1}" destId="{209269B2-458D-4C36-8932-42F6F527F9E3}" srcOrd="0" destOrd="0" presId="urn:microsoft.com/office/officeart/2005/8/layout/vList2"/>
    <dgm:cxn modelId="{AB385798-1422-459D-9FE0-3F3A4E1AD7A6}" type="presOf" srcId="{3BA71304-DFBD-463B-BFDE-D2AC8C20CD02}" destId="{781E91AC-3FD9-41A2-AAE8-CF4B3C0D3DDA}" srcOrd="0" destOrd="0" presId="urn:microsoft.com/office/officeart/2005/8/layout/vList2"/>
    <dgm:cxn modelId="{982AE407-4426-4848-BD55-3E73F0865581}" type="presParOf" srcId="{6DE90037-51DB-41D6-9897-01B0A1B4993F}" destId="{781E91AC-3FD9-41A2-AAE8-CF4B3C0D3DDA}" srcOrd="0" destOrd="0" presId="urn:microsoft.com/office/officeart/2005/8/layout/vList2"/>
    <dgm:cxn modelId="{E4CD1668-2DFB-4FBB-AB7E-E10622163967}" type="presParOf" srcId="{6DE90037-51DB-41D6-9897-01B0A1B4993F}" destId="{EE5EA543-F539-4808-B5EC-6EE256A5B55C}" srcOrd="1" destOrd="0" presId="urn:microsoft.com/office/officeart/2005/8/layout/vList2"/>
    <dgm:cxn modelId="{CDFB1B39-A182-46E5-B733-5293FE602B41}" type="presParOf" srcId="{6DE90037-51DB-41D6-9897-01B0A1B4993F}" destId="{997E366A-C9C3-48C3-9849-EAF6030B1834}" srcOrd="2" destOrd="0" presId="urn:microsoft.com/office/officeart/2005/8/layout/vList2"/>
    <dgm:cxn modelId="{F79A4758-4AB7-42FF-A6D9-9465D538A8B0}" type="presParOf" srcId="{6DE90037-51DB-41D6-9897-01B0A1B4993F}" destId="{7D76EC36-561E-45F5-9E41-67413C3A12BA}" srcOrd="3" destOrd="0" presId="urn:microsoft.com/office/officeart/2005/8/layout/vList2"/>
    <dgm:cxn modelId="{5A1A5D26-9281-470B-9D3B-BB21B5A2C1A0}" type="presParOf" srcId="{6DE90037-51DB-41D6-9897-01B0A1B4993F}" destId="{209269B2-458D-4C36-8932-42F6F527F9E3}" srcOrd="4" destOrd="0" presId="urn:microsoft.com/office/officeart/2005/8/layout/vList2"/>
    <dgm:cxn modelId="{2EC9C5DC-1E18-49D9-9FE9-31A8912D767C}" type="presParOf" srcId="{6DE90037-51DB-41D6-9897-01B0A1B4993F}" destId="{4BE275B5-2CBB-496B-9512-888B855194FA}" srcOrd="5" destOrd="0" presId="urn:microsoft.com/office/officeart/2005/8/layout/vList2"/>
    <dgm:cxn modelId="{60060487-7F49-49E4-871F-123F648CD6C2}" type="presParOf" srcId="{6DE90037-51DB-41D6-9897-01B0A1B4993F}" destId="{603E4CE8-835D-4B61-9899-599E0C0722C1}" srcOrd="6" destOrd="0" presId="urn:microsoft.com/office/officeart/2005/8/layout/vList2"/>
    <dgm:cxn modelId="{EBF6C8AE-3FCC-4BAD-A6FC-C26789EFFC48}" type="presParOf" srcId="{6DE90037-51DB-41D6-9897-01B0A1B4993F}" destId="{B8BB044A-5DC7-4C96-BAA7-EA398D46086D}" srcOrd="7" destOrd="0" presId="urn:microsoft.com/office/officeart/2005/8/layout/vList2"/>
    <dgm:cxn modelId="{A9A2EF40-C49E-4942-840E-C5F815B908D2}" type="presParOf" srcId="{6DE90037-51DB-41D6-9897-01B0A1B4993F}" destId="{23D15AC6-8A5D-4A3F-A709-3DF895D4EA29}" srcOrd="8" destOrd="0" presId="urn:microsoft.com/office/officeart/2005/8/layout/vList2"/>
    <dgm:cxn modelId="{2441395F-18E8-474D-9DF2-E1BC6EF8FADF}" type="presParOf" srcId="{6DE90037-51DB-41D6-9897-01B0A1B4993F}" destId="{355E350E-44A5-4FB0-89D4-932CFEA5F55A}" srcOrd="9" destOrd="0" presId="urn:microsoft.com/office/officeart/2005/8/layout/vList2"/>
    <dgm:cxn modelId="{065550C9-1511-49DE-A5D9-E3E1562C1DCC}" type="presParOf" srcId="{6DE90037-51DB-41D6-9897-01B0A1B4993F}" destId="{0C8522B0-400D-49D5-8521-C69D00B155C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E91AC-3FD9-41A2-AAE8-CF4B3C0D3DDA}">
      <dsp:nvSpPr>
        <dsp:cNvPr id="0" name=""/>
        <dsp:cNvSpPr/>
      </dsp:nvSpPr>
      <dsp:spPr>
        <a:xfrm>
          <a:off x="0" y="210775"/>
          <a:ext cx="6096000" cy="798525"/>
        </a:xfrm>
        <a:prstGeom prst="round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CO" sz="2000" b="0" kern="1200" dirty="0" smtClean="0">
              <a:latin typeface="Maiandra GD" pitchFamily="34" charset="0"/>
              <a:ea typeface="Times New Roman"/>
              <a:cs typeface="Times New Roman"/>
            </a:rPr>
            <a:t>Propósitos</a:t>
          </a:r>
          <a:endParaRPr lang="es-CO" sz="2000" kern="1200" dirty="0"/>
        </a:p>
      </dsp:txBody>
      <dsp:txXfrm>
        <a:off x="38981" y="249756"/>
        <a:ext cx="6018038" cy="720563"/>
      </dsp:txXfrm>
    </dsp:sp>
    <dsp:sp modelId="{997E366A-C9C3-48C3-9849-EAF6030B1834}">
      <dsp:nvSpPr>
        <dsp:cNvPr id="0" name=""/>
        <dsp:cNvSpPr/>
      </dsp:nvSpPr>
      <dsp:spPr>
        <a:xfrm>
          <a:off x="0" y="1066900"/>
          <a:ext cx="6096000" cy="798525"/>
        </a:xfrm>
        <a:prstGeom prst="roundRect">
          <a:avLst/>
        </a:prstGeom>
        <a:solidFill>
          <a:schemeClr val="accent3">
            <a:hueOff val="2250053"/>
            <a:satOff val="-3376"/>
            <a:lumOff val="-54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CO" sz="2000" b="0" kern="1200" dirty="0" smtClean="0">
              <a:latin typeface="Maiandra GD" pitchFamily="34" charset="0"/>
              <a:ea typeface="Times New Roman"/>
              <a:cs typeface="Times New Roman"/>
            </a:rPr>
            <a:t>Rec@pitulemos</a:t>
          </a:r>
          <a:endParaRPr lang="es-CO" sz="2000" kern="1200" dirty="0"/>
        </a:p>
      </dsp:txBody>
      <dsp:txXfrm>
        <a:off x="38981" y="1105881"/>
        <a:ext cx="6018038" cy="720563"/>
      </dsp:txXfrm>
    </dsp:sp>
    <dsp:sp modelId="{209269B2-458D-4C36-8932-42F6F527F9E3}">
      <dsp:nvSpPr>
        <dsp:cNvPr id="0" name=""/>
        <dsp:cNvSpPr/>
      </dsp:nvSpPr>
      <dsp:spPr>
        <a:xfrm>
          <a:off x="0" y="1923026"/>
          <a:ext cx="6096000" cy="798525"/>
        </a:xfrm>
        <a:prstGeom prst="roundRect">
          <a:avLst/>
        </a:prstGeom>
        <a:solidFill>
          <a:schemeClr val="accent3">
            <a:hueOff val="4500106"/>
            <a:satOff val="-6752"/>
            <a:lumOff val="-10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CO" sz="2000" b="0" kern="1200" dirty="0" smtClean="0">
              <a:latin typeface="Maiandra GD" pitchFamily="34" charset="0"/>
              <a:ea typeface="Times New Roman"/>
              <a:cs typeface="Times New Roman"/>
            </a:rPr>
            <a:t>Estudi@ndo y @prendiendo : Definición, características, herramientas </a:t>
          </a:r>
          <a:endParaRPr lang="es-CO" sz="2000" kern="1200" dirty="0"/>
        </a:p>
      </dsp:txBody>
      <dsp:txXfrm>
        <a:off x="38981" y="1962007"/>
        <a:ext cx="6018038" cy="720563"/>
      </dsp:txXfrm>
    </dsp:sp>
    <dsp:sp modelId="{603E4CE8-835D-4B61-9899-599E0C0722C1}">
      <dsp:nvSpPr>
        <dsp:cNvPr id="0" name=""/>
        <dsp:cNvSpPr/>
      </dsp:nvSpPr>
      <dsp:spPr>
        <a:xfrm>
          <a:off x="0" y="2779150"/>
          <a:ext cx="6096000" cy="798525"/>
        </a:xfrm>
        <a:prstGeom prst="roundRect">
          <a:avLst/>
        </a:prstGeom>
        <a:solidFill>
          <a:schemeClr val="accent3">
            <a:hueOff val="6750158"/>
            <a:satOff val="-10128"/>
            <a:lumOff val="-164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CO" sz="2000" b="0" kern="1200" dirty="0" smtClean="0">
              <a:latin typeface="Maiandra GD" pitchFamily="34" charset="0"/>
              <a:ea typeface="Times New Roman"/>
              <a:cs typeface="Times New Roman"/>
            </a:rPr>
            <a:t>Estudi@ndo y @prendiendo:</a:t>
          </a:r>
          <a:endParaRPr lang="es-CO" sz="2000" kern="1200" dirty="0"/>
        </a:p>
      </dsp:txBody>
      <dsp:txXfrm>
        <a:off x="38981" y="2818131"/>
        <a:ext cx="6018038" cy="720563"/>
      </dsp:txXfrm>
    </dsp:sp>
    <dsp:sp modelId="{23D15AC6-8A5D-4A3F-A709-3DF895D4EA29}">
      <dsp:nvSpPr>
        <dsp:cNvPr id="0" name=""/>
        <dsp:cNvSpPr/>
      </dsp:nvSpPr>
      <dsp:spPr>
        <a:xfrm>
          <a:off x="0" y="4257600"/>
          <a:ext cx="6096000" cy="798525"/>
        </a:xfrm>
        <a:prstGeom prst="roundRect">
          <a:avLst/>
        </a:prstGeom>
        <a:solidFill>
          <a:schemeClr val="accent3">
            <a:hueOff val="9000211"/>
            <a:satOff val="-13504"/>
            <a:lumOff val="-219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CO" sz="2000" b="0" kern="1200" dirty="0" smtClean="0">
              <a:latin typeface="Maiandra GD" pitchFamily="34" charset="0"/>
              <a:ea typeface="Times New Roman"/>
              <a:cs typeface="Times New Roman"/>
            </a:rPr>
            <a:t>Práctica Docente: Glosario</a:t>
          </a:r>
          <a:r>
            <a:rPr lang="es-ES_tradnl" sz="2000" kern="1200" dirty="0" smtClean="0"/>
            <a:t>  </a:t>
          </a:r>
          <a:endParaRPr lang="es-CO" sz="2000" kern="1200" dirty="0"/>
        </a:p>
      </dsp:txBody>
      <dsp:txXfrm>
        <a:off x="38981" y="4296581"/>
        <a:ext cx="6018038" cy="720563"/>
      </dsp:txXfrm>
    </dsp:sp>
    <dsp:sp modelId="{0C8522B0-400D-49D5-8521-C69D00B155C7}">
      <dsp:nvSpPr>
        <dsp:cNvPr id="0" name=""/>
        <dsp:cNvSpPr/>
      </dsp:nvSpPr>
      <dsp:spPr>
        <a:xfrm>
          <a:off x="0" y="3537518"/>
          <a:ext cx="6096000" cy="798525"/>
        </a:xfrm>
        <a:prstGeom prst="roundRect">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CO" sz="2000" b="0" kern="1200" dirty="0" smtClean="0">
              <a:latin typeface="Maiandra GD" pitchFamily="34" charset="0"/>
              <a:ea typeface="Times New Roman"/>
              <a:cs typeface="Times New Roman"/>
            </a:rPr>
            <a:t>Estudi@ndo y @prendiendo:</a:t>
          </a:r>
          <a:r>
            <a:rPr lang="es-ES_tradnl" sz="2000" kern="1200" dirty="0" smtClean="0"/>
            <a:t>Introducción de google drive  y un paralelo con la herramienta office 365</a:t>
          </a:r>
          <a:endParaRPr lang="es-CO" sz="2000" kern="1200" dirty="0"/>
        </a:p>
      </dsp:txBody>
      <dsp:txXfrm>
        <a:off x="38981" y="3576499"/>
        <a:ext cx="6018038" cy="7205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48A2C3B-8641-4AE3-A5CD-3F7C9C76403F}" type="datetimeFigureOut">
              <a:rPr lang="es-ES"/>
              <a:pPr>
                <a:defRPr/>
              </a:pPr>
              <a:t>27/05/2014</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561C7AF-C16E-4FAC-83A6-3F07C9E7C78A}" type="slidenum">
              <a:rPr lang="es-ES"/>
              <a:pPr>
                <a:defRPr/>
              </a:pPr>
              <a:t>‹Nº›</a:t>
            </a:fld>
            <a:endParaRPr lang="es-ES" dirty="0"/>
          </a:p>
        </p:txBody>
      </p:sp>
    </p:spTree>
    <p:extLst>
      <p:ext uri="{BB962C8B-B14F-4D97-AF65-F5344CB8AC3E}">
        <p14:creationId xmlns:p14="http://schemas.microsoft.com/office/powerpoint/2010/main" val="752019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5</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6</a:t>
            </a:fld>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7</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pPr>
              <a:defRPr/>
            </a:pPr>
            <a:fld id="{6561C7AF-C16E-4FAC-83A6-3F07C9E7C78A}" type="slidenum">
              <a:rPr lang="es-ES" smtClean="0"/>
              <a:pPr>
                <a:defRPr/>
              </a:pPr>
              <a:t>8</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A9EB0D8B-C14A-4C4D-828C-323E55453FB1}"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7EAE80C9-F505-49E3-A481-C07E0E67A717}"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39998FDA-3F96-4CAD-B50D-E84733849A1C}"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6 Imagen" descr="plantilla 3.jpg"/>
          <p:cNvPicPr>
            <a:picLocks noChangeAspect="1"/>
          </p:cNvPicPr>
          <p:nvPr/>
        </p:nvPicPr>
        <p:blipFill>
          <a:blip r:embed="rId2" cstate="print"/>
          <a:srcRect l="16444"/>
          <a:stretch>
            <a:fillRect/>
          </a:stretch>
        </p:blipFill>
        <p:spPr bwMode="auto">
          <a:xfrm>
            <a:off x="0" y="0"/>
            <a:ext cx="9144000" cy="6858000"/>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B3EF6A74-EB2A-469A-AA99-DC70A0FA4E10}"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dirty="0"/>
          </a:p>
        </p:txBody>
      </p:sp>
      <p:sp>
        <p:nvSpPr>
          <p:cNvPr id="6" name="5 Marcador de número de diapositiva"/>
          <p:cNvSpPr>
            <a:spLocks noGrp="1"/>
          </p:cNvSpPr>
          <p:nvPr>
            <p:ph type="sldNum" sz="quarter" idx="12"/>
          </p:nvPr>
        </p:nvSpPr>
        <p:spPr/>
        <p:txBody>
          <a:bodyPr/>
          <a:lstStyle>
            <a:lvl1pPr>
              <a:defRPr/>
            </a:lvl1pPr>
          </a:lstStyle>
          <a:p>
            <a:pPr>
              <a:defRPr/>
            </a:pPr>
            <a:fld id="{F72440FD-E4EE-4E65-825C-C9E1C6167449}"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30527CCF-A0BC-43C2-BE30-FF1C3A86BAAF}"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endParaRPr lang="en-US" dirty="0"/>
          </a:p>
        </p:txBody>
      </p:sp>
      <p:sp>
        <p:nvSpPr>
          <p:cNvPr id="8" name="4 Marcador de pie de página"/>
          <p:cNvSpPr>
            <a:spLocks noGrp="1"/>
          </p:cNvSpPr>
          <p:nvPr>
            <p:ph type="ftr" sz="quarter" idx="11"/>
          </p:nvPr>
        </p:nvSpPr>
        <p:spPr/>
        <p:txBody>
          <a:bodyPr/>
          <a:lstStyle>
            <a:lvl1pPr>
              <a:defRPr/>
            </a:lvl1pPr>
          </a:lstStyle>
          <a:p>
            <a:pPr>
              <a:defRPr/>
            </a:pPr>
            <a:endParaRPr lang="en-US" dirty="0"/>
          </a:p>
        </p:txBody>
      </p:sp>
      <p:sp>
        <p:nvSpPr>
          <p:cNvPr id="9" name="5 Marcador de número de diapositiva"/>
          <p:cNvSpPr>
            <a:spLocks noGrp="1"/>
          </p:cNvSpPr>
          <p:nvPr>
            <p:ph type="sldNum" sz="quarter" idx="12"/>
          </p:nvPr>
        </p:nvSpPr>
        <p:spPr/>
        <p:txBody>
          <a:bodyPr/>
          <a:lstStyle>
            <a:lvl1pPr>
              <a:defRPr/>
            </a:lvl1pPr>
          </a:lstStyle>
          <a:p>
            <a:pPr>
              <a:defRPr/>
            </a:pPr>
            <a:fld id="{F632E367-8418-497E-B16F-471A1244F56F}"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endParaRPr lang="en-US" dirty="0"/>
          </a:p>
        </p:txBody>
      </p:sp>
      <p:sp>
        <p:nvSpPr>
          <p:cNvPr id="4" name="4 Marcador de pie de página"/>
          <p:cNvSpPr>
            <a:spLocks noGrp="1"/>
          </p:cNvSpPr>
          <p:nvPr>
            <p:ph type="ftr" sz="quarter" idx="11"/>
          </p:nvPr>
        </p:nvSpPr>
        <p:spPr/>
        <p:txBody>
          <a:bodyPr/>
          <a:lstStyle>
            <a:lvl1pPr>
              <a:defRPr/>
            </a:lvl1pPr>
          </a:lstStyle>
          <a:p>
            <a:pPr>
              <a:defRPr/>
            </a:pPr>
            <a:endParaRPr lang="en-US" dirty="0"/>
          </a:p>
        </p:txBody>
      </p:sp>
      <p:sp>
        <p:nvSpPr>
          <p:cNvPr id="5" name="5 Marcador de número de diapositiva"/>
          <p:cNvSpPr>
            <a:spLocks noGrp="1"/>
          </p:cNvSpPr>
          <p:nvPr>
            <p:ph type="sldNum" sz="quarter" idx="12"/>
          </p:nvPr>
        </p:nvSpPr>
        <p:spPr/>
        <p:txBody>
          <a:bodyPr/>
          <a:lstStyle>
            <a:lvl1pPr>
              <a:defRPr/>
            </a:lvl1pPr>
          </a:lstStyle>
          <a:p>
            <a:pPr>
              <a:defRPr/>
            </a:pPr>
            <a:fld id="{43B8F250-A0EB-4280-A307-ECE70DDA5192}"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n-US" dirty="0"/>
          </a:p>
        </p:txBody>
      </p:sp>
      <p:sp>
        <p:nvSpPr>
          <p:cNvPr id="3" name="4 Marcador de pie de página"/>
          <p:cNvSpPr>
            <a:spLocks noGrp="1"/>
          </p:cNvSpPr>
          <p:nvPr>
            <p:ph type="ftr" sz="quarter" idx="11"/>
          </p:nvPr>
        </p:nvSpPr>
        <p:spPr/>
        <p:txBody>
          <a:bodyPr/>
          <a:lstStyle>
            <a:lvl1pPr>
              <a:defRPr/>
            </a:lvl1pPr>
          </a:lstStyle>
          <a:p>
            <a:pPr>
              <a:defRPr/>
            </a:pPr>
            <a:endParaRPr lang="en-US" dirty="0"/>
          </a:p>
        </p:txBody>
      </p:sp>
      <p:sp>
        <p:nvSpPr>
          <p:cNvPr id="4" name="5 Marcador de número de diapositiva"/>
          <p:cNvSpPr>
            <a:spLocks noGrp="1"/>
          </p:cNvSpPr>
          <p:nvPr>
            <p:ph type="sldNum" sz="quarter" idx="12"/>
          </p:nvPr>
        </p:nvSpPr>
        <p:spPr/>
        <p:txBody>
          <a:bodyPr/>
          <a:lstStyle>
            <a:lvl1pPr>
              <a:defRPr/>
            </a:lvl1pPr>
          </a:lstStyle>
          <a:p>
            <a:pPr>
              <a:defRPr/>
            </a:pPr>
            <a:fld id="{F824D763-0C85-4DF5-AB2A-68F1B4E0B80A}"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6EF9333E-C34F-4C68-9304-75C073376634}"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dirty="0"/>
          </a:p>
        </p:txBody>
      </p:sp>
      <p:sp>
        <p:nvSpPr>
          <p:cNvPr id="7" name="5 Marcador de número de diapositiva"/>
          <p:cNvSpPr>
            <a:spLocks noGrp="1"/>
          </p:cNvSpPr>
          <p:nvPr>
            <p:ph type="sldNum" sz="quarter" idx="12"/>
          </p:nvPr>
        </p:nvSpPr>
        <p:spPr/>
        <p:txBody>
          <a:bodyPr/>
          <a:lstStyle>
            <a:lvl1pPr>
              <a:defRPr/>
            </a:lvl1pPr>
          </a:lstStyle>
          <a:p>
            <a:pPr>
              <a:defRPr/>
            </a:pPr>
            <a:fld id="{F7A7757A-F29A-4C73-8501-B6716E88319D}"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33847D0-E081-45A3-B206-C3BF5FE63BE4}"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4406" r:id="rId1"/>
    <p:sldLayoutId id="2147484407"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es.wikipedia.org/wiki/Lync" TargetMode="External"/><Relationship Id="rId3" Type="http://schemas.openxmlformats.org/officeDocument/2006/relationships/hyperlink" Target="http://es.wikipedia.org/wiki/Excel" TargetMode="External"/><Relationship Id="rId7" Type="http://schemas.openxmlformats.org/officeDocument/2006/relationships/hyperlink" Target="http://es.wikipedia.org/wiki/Exchang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es.wikipedia.org/wiki/Microsoft_Outlook" TargetMode="External"/><Relationship Id="rId5" Type="http://schemas.openxmlformats.org/officeDocument/2006/relationships/hyperlink" Target="http://es.wikipedia.org/wiki/PowerPoint" TargetMode="External"/><Relationship Id="rId4" Type="http://schemas.openxmlformats.org/officeDocument/2006/relationships/hyperlink" Target="http://es.wikipedia.org/wiki/Word" TargetMode="External"/><Relationship Id="rId9" Type="http://schemas.openxmlformats.org/officeDocument/2006/relationships/hyperlink" Target="http://es.wikipedia.org/wiki/SharePoi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ulaclic.es/internet/t_12_1.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youtube.com/watch?v=TU31QeEsLX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libre.jpg"/>
          <p:cNvPicPr>
            <a:picLocks noChangeAspect="1"/>
          </p:cNvPicPr>
          <p:nvPr/>
        </p:nvPicPr>
        <p:blipFill>
          <a:blip r:embed="rId3" cstate="print"/>
          <a:stretch>
            <a:fillRect/>
          </a:stretch>
        </p:blipFill>
        <p:spPr>
          <a:xfrm>
            <a:off x="6643702" y="3714752"/>
            <a:ext cx="1714512" cy="1500198"/>
          </a:xfrm>
          <a:prstGeom prst="rect">
            <a:avLst/>
          </a:prstGeom>
        </p:spPr>
      </p:pic>
      <p:sp>
        <p:nvSpPr>
          <p:cNvPr id="3" name="2 Marcador de contenido"/>
          <p:cNvSpPr>
            <a:spLocks noGrp="1"/>
          </p:cNvSpPr>
          <p:nvPr>
            <p:ph sz="quarter" idx="1"/>
          </p:nvPr>
        </p:nvSpPr>
        <p:spPr>
          <a:xfrm>
            <a:off x="323528" y="1447399"/>
            <a:ext cx="6116775" cy="3286148"/>
          </a:xfrm>
          <a:noFill/>
          <a:ln w="9525">
            <a:noFill/>
            <a:miter lim="800000"/>
            <a:headEnd/>
            <a:tailEnd/>
          </a:ln>
        </p:spPr>
        <p:txBody>
          <a:bodyPr vert="horz" wrap="square" lIns="91440" tIns="45720" rIns="91440" bIns="45720" numCol="1" anchor="ctr" anchorCtr="0" compatLnSpc="1">
            <a:prstTxWarp prst="textNoShape">
              <a:avLst/>
            </a:prstTxWarp>
          </a:bodyPr>
          <a:lstStyle/>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Programa de capacitación a colaboradores</a:t>
            </a:r>
          </a:p>
          <a:p>
            <a:pPr marL="0" indent="0" algn="ctr">
              <a:spcBef>
                <a:spcPct val="0"/>
              </a:spcBef>
              <a:buFont typeface="Wingdings 2"/>
              <a:buNone/>
              <a:defRPr/>
            </a:pPr>
            <a:endPar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Cuarta  sesión</a:t>
            </a: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 características de la web 2.0</a:t>
            </a:r>
          </a:p>
          <a:p>
            <a:pPr marL="0" indent="0" algn="ctr">
              <a:spcBef>
                <a:spcPct val="0"/>
              </a:spcBef>
              <a:buFont typeface="Wingdings 2"/>
              <a:buNone/>
              <a:defRPr/>
            </a:pPr>
            <a:endPar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a:p>
            <a:pPr marL="0" indent="0" algn="ctr">
              <a:spcBef>
                <a:spcPct val="0"/>
              </a:spcBef>
              <a:buFont typeface="Wingdings 2"/>
              <a:buNone/>
              <a:defRPr/>
            </a:pPr>
            <a:r>
              <a:rPr lang="es-CO"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Office 365</a:t>
            </a:r>
          </a:p>
          <a:p>
            <a:pPr marL="0" indent="0" algn="ctr">
              <a:spcBef>
                <a:spcPct val="0"/>
              </a:spcBef>
              <a:buFont typeface="Wingdings 2"/>
              <a:buNone/>
              <a:defRPr/>
            </a:pPr>
            <a:endParaRPr lang="es-E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7171" name="3 CuadroTexto"/>
          <p:cNvSpPr txBox="1">
            <a:spLocks noChangeArrowheads="1"/>
          </p:cNvSpPr>
          <p:nvPr/>
        </p:nvSpPr>
        <p:spPr bwMode="auto">
          <a:xfrm>
            <a:off x="2987824" y="5195212"/>
            <a:ext cx="5857875" cy="276999"/>
          </a:xfrm>
          <a:prstGeom prst="rect">
            <a:avLst/>
          </a:prstGeom>
          <a:noFill/>
          <a:ln w="9525">
            <a:noFill/>
            <a:miter lim="800000"/>
            <a:headEnd/>
            <a:tailEnd/>
          </a:ln>
        </p:spPr>
        <p:txBody>
          <a:bodyPr>
            <a:spAutoFit/>
          </a:bodyPr>
          <a:lstStyle/>
          <a:p>
            <a:pPr algn="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Propuesta de </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Formación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D</a:t>
            </a:r>
            <a:r>
              <a:rPr lang="es-ES"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ocente </a:t>
            </a:r>
            <a:r>
              <a:rPr lang="es-E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Red de Tecnología </a:t>
            </a:r>
          </a:p>
        </p:txBody>
      </p:sp>
      <p:sp>
        <p:nvSpPr>
          <p:cNvPr id="2" name="1 Rectángulo"/>
          <p:cNvSpPr/>
          <p:nvPr/>
        </p:nvSpPr>
        <p:spPr>
          <a:xfrm>
            <a:off x="4067944" y="4733547"/>
            <a:ext cx="4451386" cy="461665"/>
          </a:xfrm>
          <a:prstGeom prst="rect">
            <a:avLst/>
          </a:prstGeom>
        </p:spPr>
        <p:txBody>
          <a:bodyPr wrap="square">
            <a:spAutoFit/>
          </a:bodyPr>
          <a:lstStyle/>
          <a:p>
            <a:r>
              <a:rPr lang="es-E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Nivel de  BASICO </a:t>
            </a:r>
            <a:endParaRPr lang="es-CO"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Tree>
    <p:extLst>
      <p:ext uri="{BB962C8B-B14F-4D97-AF65-F5344CB8AC3E}">
        <p14:creationId xmlns:p14="http://schemas.microsoft.com/office/powerpoint/2010/main" val="3922973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85748" y="71422"/>
            <a:ext cx="7772400" cy="1143000"/>
          </a:xfrm>
        </p:spPr>
        <p:txBody>
          <a:bodyPr/>
          <a:lstStyle/>
          <a:p>
            <a:pPr algn="l" eaLnBrk="1" hangingPunct="1">
              <a:defRPr/>
            </a:pP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Agenda</a:t>
            </a:r>
          </a:p>
        </p:txBody>
      </p:sp>
      <p:graphicFrame>
        <p:nvGraphicFramePr>
          <p:cNvPr id="6" name="5 Diagrama"/>
          <p:cNvGraphicFramePr/>
          <p:nvPr>
            <p:extLst>
              <p:ext uri="{D42A27DB-BD31-4B8C-83A1-F6EECF244321}">
                <p14:modId xmlns:p14="http://schemas.microsoft.com/office/powerpoint/2010/main" val="1504204082"/>
              </p:ext>
            </p:extLst>
          </p:nvPr>
        </p:nvGraphicFramePr>
        <p:xfrm>
          <a:off x="1428728" y="571480"/>
          <a:ext cx="6096000" cy="5500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424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camino2.jpg"/>
          <p:cNvPicPr>
            <a:picLocks noChangeAspect="1"/>
          </p:cNvPicPr>
          <p:nvPr/>
        </p:nvPicPr>
        <p:blipFill>
          <a:blip r:embed="rId3" cstate="print"/>
          <a:stretch>
            <a:fillRect/>
          </a:stretch>
        </p:blipFill>
        <p:spPr>
          <a:xfrm>
            <a:off x="0" y="3286124"/>
            <a:ext cx="2524132" cy="2524132"/>
          </a:xfrm>
          <a:prstGeom prst="rect">
            <a:avLst/>
          </a:prstGeom>
        </p:spPr>
      </p:pic>
      <p:sp>
        <p:nvSpPr>
          <p:cNvPr id="3" name="2 Subtítulo"/>
          <p:cNvSpPr>
            <a:spLocks noGrp="1"/>
          </p:cNvSpPr>
          <p:nvPr>
            <p:ph type="subTitle" idx="1"/>
          </p:nvPr>
        </p:nvSpPr>
        <p:spPr>
          <a:xfrm>
            <a:off x="2428860" y="1571612"/>
            <a:ext cx="6120680" cy="3418789"/>
          </a:xfrm>
        </p:spPr>
        <p:txBody>
          <a:bodyPr/>
          <a:lstStyle/>
          <a:p>
            <a:endParaRPr lang="es-CO" b="1" dirty="0">
              <a:ln w="17780" cmpd="sng">
                <a:solidFill>
                  <a:srgbClr val="FFFFFF"/>
                </a:solidFill>
                <a:prstDash val="solid"/>
                <a:miter lim="800000"/>
              </a:ln>
              <a:solidFill>
                <a:schemeClr val="tx1"/>
              </a:solidFill>
              <a:effectLst>
                <a:glow rad="139700">
                  <a:schemeClr val="accent1">
                    <a:satMod val="175000"/>
                    <a:alpha val="40000"/>
                  </a:schemeClr>
                </a:glow>
                <a:outerShdw blurRad="50800" algn="tl" rotWithShape="0">
                  <a:srgbClr val="000000"/>
                </a:outerShdw>
              </a:effectLst>
            </a:endParaRPr>
          </a:p>
          <a:p>
            <a:pPr marL="342900" lvl="0" indent="-342900" algn="just">
              <a:buFont typeface="Wingdings" pitchFamily="2" charset="2"/>
              <a:buChar char="ü"/>
            </a:pPr>
            <a:r>
              <a:rPr lang="es-ES_tradnl" sz="2000" dirty="0"/>
              <a:t>Describe los fundamentos y características de la web 2.0 empleando el lenguaje propio de los aspectos tecnológicos asociados a su implementación.</a:t>
            </a:r>
            <a:endParaRPr lang="es-CO" sz="2000" dirty="0">
              <a:solidFill>
                <a:schemeClr val="tx1"/>
              </a:solidFill>
              <a:latin typeface="Maiandra GD" pitchFamily="34" charset="0"/>
              <a:ea typeface="Calibri" pitchFamily="34" charset="0"/>
              <a:cs typeface="Times New Roman" pitchFamily="18" charset="0"/>
            </a:endParaRPr>
          </a:p>
        </p:txBody>
      </p:sp>
      <p:sp>
        <p:nvSpPr>
          <p:cNvPr id="10" name="9 CuadroTexto"/>
          <p:cNvSpPr txBox="1"/>
          <p:nvPr/>
        </p:nvSpPr>
        <p:spPr>
          <a:xfrm>
            <a:off x="0" y="0"/>
            <a:ext cx="7056784" cy="769441"/>
          </a:xfrm>
          <a:prstGeom prst="rect">
            <a:avLst/>
          </a:prstGeom>
          <a:noFill/>
        </p:spPr>
        <p:txBody>
          <a:bodyPr wrap="square" rtlCol="0">
            <a:spAutoFit/>
          </a:bodyPr>
          <a:lstStyle/>
          <a:p>
            <a:r>
              <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Propósitos</a:t>
            </a:r>
            <a:endParaRPr lang="es-CO" sz="2800" dirty="0"/>
          </a:p>
        </p:txBody>
      </p:sp>
      <p:sp>
        <p:nvSpPr>
          <p:cNvPr id="12" name="11 CuadroTexto"/>
          <p:cNvSpPr txBox="1"/>
          <p:nvPr/>
        </p:nvSpPr>
        <p:spPr>
          <a:xfrm>
            <a:off x="1763688" y="875868"/>
            <a:ext cx="6480720" cy="338554"/>
          </a:xfrm>
          <a:prstGeom prst="rect">
            <a:avLst/>
          </a:prstGeom>
          <a:noFill/>
        </p:spPr>
        <p:txBody>
          <a:bodyPr wrap="square" rtlCol="0">
            <a:spAutoFit/>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Para la sesión Presencial y No presencial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0"/>
            <a:ext cx="7772400" cy="1470025"/>
          </a:xfrm>
        </p:spPr>
        <p:txBody>
          <a:bodyPr/>
          <a:lstStyle/>
          <a:p>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Rec@pitulemos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3" name="2 Subtítulo"/>
          <p:cNvSpPr>
            <a:spLocks noGrp="1"/>
          </p:cNvSpPr>
          <p:nvPr>
            <p:ph type="subTitle" idx="1"/>
          </p:nvPr>
        </p:nvSpPr>
        <p:spPr>
          <a:xfrm>
            <a:off x="827584" y="1196752"/>
            <a:ext cx="7488832" cy="576064"/>
          </a:xfrm>
        </p:spPr>
        <p:txBody>
          <a:bodyPr/>
          <a:lstStyle/>
          <a:p>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Retroalimentación</a:t>
            </a:r>
            <a:r>
              <a:rPr lang="es-CO" sz="1100" dirty="0">
                <a:solidFill>
                  <a:srgbClr val="002060"/>
                </a:solidFill>
                <a:effectLst>
                  <a:outerShdw blurRad="38100" dist="38100" dir="2700000" algn="tl">
                    <a:srgbClr val="000000">
                      <a:alpha val="43137"/>
                    </a:srgbClr>
                  </a:outerShdw>
                </a:effectLst>
                <a:latin typeface="Maiandra GD" pitchFamily="34" charset="0"/>
                <a:ea typeface="+mj-ea"/>
                <a:cs typeface="+mj-cs"/>
              </a:rPr>
              <a:t> </a:t>
            </a:r>
            <a:r>
              <a:rPr lang="es-CO" sz="1100" dirty="0" smtClean="0">
                <a:solidFill>
                  <a:srgbClr val="002060"/>
                </a:solidFill>
                <a:effectLst>
                  <a:outerShdw blurRad="38100" dist="38100" dir="2700000" algn="tl">
                    <a:srgbClr val="000000">
                      <a:alpha val="43137"/>
                    </a:srgbClr>
                  </a:outerShdw>
                </a:effectLst>
                <a:latin typeface="Maiandra GD" pitchFamily="34" charset="0"/>
                <a:ea typeface="+mj-ea"/>
                <a:cs typeface="+mj-cs"/>
              </a:rPr>
              <a:t> </a:t>
            </a:r>
            <a:r>
              <a:rPr lang="es-CO" sz="11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tERCERA</a:t>
            </a:r>
            <a:r>
              <a:rPr lang="es-CO"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 </a:t>
            </a:r>
            <a:r>
              <a:rPr lang="es-CO"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sesión</a:t>
            </a:r>
            <a:r>
              <a:rPr lang="es-CO"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a:t>
            </a:r>
          </a:p>
        </p:txBody>
      </p:sp>
      <p:pic>
        <p:nvPicPr>
          <p:cNvPr id="8" name="7 Imagen" descr="colaborativo.jpg"/>
          <p:cNvPicPr>
            <a:picLocks noChangeAspect="1"/>
          </p:cNvPicPr>
          <p:nvPr/>
        </p:nvPicPr>
        <p:blipFill>
          <a:blip r:embed="rId3" cstate="print"/>
          <a:stretch>
            <a:fillRect/>
          </a:stretch>
        </p:blipFill>
        <p:spPr>
          <a:xfrm>
            <a:off x="2915816" y="1484784"/>
            <a:ext cx="2507740" cy="1880806"/>
          </a:xfrm>
          <a:prstGeom prst="rect">
            <a:avLst/>
          </a:prstGeom>
        </p:spPr>
      </p:pic>
      <p:sp>
        <p:nvSpPr>
          <p:cNvPr id="5" name="4 CuadroTexto"/>
          <p:cNvSpPr txBox="1"/>
          <p:nvPr/>
        </p:nvSpPr>
        <p:spPr>
          <a:xfrm>
            <a:off x="571472" y="4729001"/>
            <a:ext cx="7858180" cy="369332"/>
          </a:xfrm>
          <a:prstGeom prst="rect">
            <a:avLst/>
          </a:prstGeom>
          <a:noFill/>
        </p:spPr>
        <p:txBody>
          <a:bodyPr wrap="square" rtlCol="0">
            <a:spAutoFit/>
          </a:bodyPr>
          <a:lstStyle/>
          <a:p>
            <a:pPr marL="342900" indent="-342900"/>
            <a:endParaRPr lang="es-CO" dirty="0"/>
          </a:p>
        </p:txBody>
      </p:sp>
      <p:sp>
        <p:nvSpPr>
          <p:cNvPr id="7" name="6 CuadroTexto"/>
          <p:cNvSpPr txBox="1"/>
          <p:nvPr/>
        </p:nvSpPr>
        <p:spPr>
          <a:xfrm>
            <a:off x="663316" y="3284984"/>
            <a:ext cx="7858180" cy="2031325"/>
          </a:xfrm>
          <a:prstGeom prst="rect">
            <a:avLst/>
          </a:prstGeom>
          <a:noFill/>
        </p:spPr>
        <p:txBody>
          <a:bodyPr wrap="square" rtlCol="0">
            <a:spAutoFit/>
          </a:bodyPr>
          <a:lstStyle/>
          <a:p>
            <a:pPr marL="342900" indent="-342900">
              <a:buAutoNum type="arabicPeriod"/>
            </a:pPr>
            <a:endParaRPr lang="es-CO" dirty="0" smtClean="0"/>
          </a:p>
          <a:p>
            <a:pPr marL="342900" indent="-342900"/>
            <a:endParaRPr lang="es-CO" dirty="0" smtClean="0"/>
          </a:p>
          <a:p>
            <a:pPr marL="342900" indent="-342900">
              <a:buAutoNum type="arabicPeriod"/>
            </a:pPr>
            <a:r>
              <a:rPr lang="es-CO" dirty="0" smtClean="0"/>
              <a:t>Refrescar nuestros conocimientos </a:t>
            </a:r>
            <a:r>
              <a:rPr lang="es-CO" dirty="0" smtClean="0"/>
              <a:t>adquiridos en la sesión </a:t>
            </a:r>
            <a:r>
              <a:rPr lang="es-CO" smtClean="0"/>
              <a:t>No 3 </a:t>
            </a:r>
            <a:r>
              <a:rPr lang="es-CO" dirty="0"/>
              <a:t>(http://www.aulaclic.es/internet/ev_1_11_1.htm)</a:t>
            </a:r>
            <a:endParaRPr lang="es-CO" dirty="0" smtClean="0"/>
          </a:p>
          <a:p>
            <a:pPr marL="342900" indent="-342900">
              <a:buAutoNum type="arabicPeriod"/>
            </a:pPr>
            <a:endParaRPr lang="es-CO" dirty="0" smtClean="0"/>
          </a:p>
          <a:p>
            <a:pPr marL="342900" indent="-342900">
              <a:buAutoNum type="arabicPeriod"/>
            </a:pPr>
            <a:endParaRPr lang="es-CO" dirty="0"/>
          </a:p>
          <a:p>
            <a:pPr marL="342900" indent="-342900">
              <a:buAutoNum type="arabicPeriod"/>
            </a:pPr>
            <a:endParaRPr lang="es-CO" dirty="0"/>
          </a:p>
        </p:txBody>
      </p:sp>
    </p:spTree>
    <p:extLst>
      <p:ext uri="{BB962C8B-B14F-4D97-AF65-F5344CB8AC3E}">
        <p14:creationId xmlns:p14="http://schemas.microsoft.com/office/powerpoint/2010/main" val="2836563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11" name="10 CuadroTexto"/>
          <p:cNvSpPr txBox="1"/>
          <p:nvPr/>
        </p:nvSpPr>
        <p:spPr>
          <a:xfrm>
            <a:off x="714348" y="928670"/>
            <a:ext cx="7962108" cy="6186309"/>
          </a:xfrm>
          <a:prstGeom prst="rect">
            <a:avLst/>
          </a:prstGeom>
          <a:noFill/>
        </p:spPr>
        <p:txBody>
          <a:bodyPr wrap="square" rtlCol="0">
            <a:spAutoFit/>
          </a:bodyPr>
          <a:lstStyle/>
          <a:p>
            <a:pPr marL="285750" indent="-285750" algn="ctr">
              <a:spcBef>
                <a:spcPct val="20000"/>
              </a:spcBef>
            </a:pPr>
            <a:r>
              <a:rPr lang="es-CO" dirty="0" smtClean="0">
                <a:solidFill>
                  <a:srgbClr val="002060"/>
                </a:solidFill>
                <a:latin typeface="Maiandra GD" pitchFamily="34" charset="0"/>
                <a:ea typeface="+mj-ea"/>
                <a:cs typeface="+mj-cs"/>
              </a:rPr>
              <a:t>DEFINICIÓN</a:t>
            </a:r>
          </a:p>
          <a:p>
            <a:r>
              <a:rPr lang="es-ES" dirty="0"/>
              <a:t>La Web 2.0 surge como una actitud y no como una nueva tecnología. Es, por lo tanto, una nueva de hacer las cosas. Un nuevo modo en el que el usuario es el que controla la información. Según esta nueva filosofía, para el empresario un sitio web deja de ser suyo para pasar a ser nuestro. Representa la evolución de las aplicaciones tradicionales hacia las aplicaciones web orientadas al usuario. Unas aplicaciones que generen y sean generadas por la colaboración, que presten servicios reales para poder </a:t>
            </a:r>
            <a:r>
              <a:rPr lang="es-ES" dirty="0" smtClean="0"/>
              <a:t>reemplazar las </a:t>
            </a:r>
            <a:r>
              <a:rPr lang="es-ES" dirty="0"/>
              <a:t>aplicaciones de </a:t>
            </a:r>
            <a:r>
              <a:rPr lang="es-ES" dirty="0" smtClean="0"/>
              <a:t>escritorio.</a:t>
            </a:r>
          </a:p>
          <a:p>
            <a:pPr algn="r"/>
            <a:r>
              <a:rPr lang="es-ES" dirty="0" smtClean="0">
                <a:effectLst/>
              </a:rPr>
              <a:t>Tomado </a:t>
            </a:r>
            <a:r>
              <a:rPr lang="es-ES" dirty="0"/>
              <a:t>:http://www.aulaclic.es/</a:t>
            </a:r>
            <a:endParaRPr lang="es-ES" dirty="0" smtClean="0">
              <a:effectLst/>
            </a:endParaRPr>
          </a:p>
          <a:p>
            <a:r>
              <a:rPr lang="es-ES" b="1" dirty="0"/>
              <a:t>Microsoft Office 365</a:t>
            </a:r>
            <a:r>
              <a:rPr lang="es-ES" dirty="0"/>
              <a:t> es una solución de comunicación y colaboración en la nube. Este producto incluye Office Professional Plus –herramientas </a:t>
            </a:r>
            <a:r>
              <a:rPr lang="es-ES" dirty="0">
                <a:hlinkClick r:id="rId3" action="ppaction://hlinkfile" tooltip="Excel"/>
              </a:rPr>
              <a:t>Excel</a:t>
            </a:r>
            <a:r>
              <a:rPr lang="es-ES" dirty="0"/>
              <a:t>, </a:t>
            </a:r>
            <a:r>
              <a:rPr lang="es-ES" dirty="0">
                <a:hlinkClick r:id="rId4" action="ppaction://hlinkfile" tooltip="Word"/>
              </a:rPr>
              <a:t>Word</a:t>
            </a:r>
            <a:r>
              <a:rPr lang="es-ES" dirty="0"/>
              <a:t>, </a:t>
            </a:r>
            <a:r>
              <a:rPr lang="es-ES" dirty="0">
                <a:hlinkClick r:id="rId5" action="ppaction://hlinkfile" tooltip="PowerPoint"/>
              </a:rPr>
              <a:t>PowerPoint</a:t>
            </a:r>
            <a:r>
              <a:rPr lang="es-ES" dirty="0"/>
              <a:t> y </a:t>
            </a:r>
            <a:r>
              <a:rPr lang="es-ES" dirty="0">
                <a:hlinkClick r:id="rId6" action="ppaction://hlinkfile" tooltip="Microsoft Outlook"/>
              </a:rPr>
              <a:t>Outlook</a:t>
            </a:r>
            <a:r>
              <a:rPr lang="es-ES" dirty="0"/>
              <a:t> -, </a:t>
            </a:r>
            <a:r>
              <a:rPr lang="es-ES" dirty="0">
                <a:hlinkClick r:id="rId7" action="ppaction://hlinkfile" tooltip="Exchange"/>
              </a:rPr>
              <a:t>Exchange</a:t>
            </a:r>
            <a:r>
              <a:rPr lang="es-ES" dirty="0"/>
              <a:t> Online -correo electrónico empresarial con calendarios de uso compartido, correo de voz y mensajería unificada, correo electrónico móvil, buzones de 25GB, </a:t>
            </a:r>
            <a:r>
              <a:rPr lang="es-ES" dirty="0" err="1">
                <a:hlinkClick r:id="rId8" action="ppaction://hlinkfile" tooltip="Lync"/>
              </a:rPr>
              <a:t>Lync</a:t>
            </a:r>
            <a:r>
              <a:rPr lang="es-ES" dirty="0"/>
              <a:t> </a:t>
            </a:r>
            <a:r>
              <a:rPr lang="es-ES" dirty="0" err="1"/>
              <a:t>On</a:t>
            </a:r>
            <a:r>
              <a:rPr lang="es-ES" dirty="0"/>
              <a:t> Line -conferencias de audio y video de PC a PC y para crear reuniones en línea con uso compartido del escritorio-, y </a:t>
            </a:r>
            <a:r>
              <a:rPr lang="es-ES" dirty="0">
                <a:hlinkClick r:id="rId9" action="ppaction://hlinkfile" tooltip="SharePoint"/>
              </a:rPr>
              <a:t>SharePoint</a:t>
            </a:r>
            <a:r>
              <a:rPr lang="es-ES" dirty="0"/>
              <a:t> Online para crear sitios para compartir documentos e información con colegas y clientes, extranet para compartir archivos de gran tamaño y acceso sin conexión a documentos a través de espacios de </a:t>
            </a:r>
            <a:r>
              <a:rPr lang="es-ES" dirty="0" smtClean="0"/>
              <a:t>trabajo.</a:t>
            </a:r>
            <a:endParaRPr lang="es-ES" dirty="0" smtClean="0">
              <a:effectLst/>
            </a:endParaRPr>
          </a:p>
          <a:p>
            <a:pPr algn="r"/>
            <a:endParaRPr lang="es-ES" dirty="0"/>
          </a:p>
          <a:p>
            <a:pPr algn="r"/>
            <a:endParaRPr lang="es-ES" dirty="0">
              <a:effectLst/>
            </a:endParaRPr>
          </a:p>
        </p:txBody>
      </p:sp>
    </p:spTree>
    <p:extLst>
      <p:ext uri="{BB962C8B-B14F-4D97-AF65-F5344CB8AC3E}">
        <p14:creationId xmlns:p14="http://schemas.microsoft.com/office/powerpoint/2010/main" val="4132893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540568" y="12700"/>
            <a:ext cx="8229600" cy="1143000"/>
          </a:xfrm>
          <a:noFill/>
          <a:ln w="9525">
            <a:noFill/>
            <a:miter lim="800000"/>
            <a:headEnd/>
            <a:tailEnd/>
          </a:ln>
        </p:spPr>
        <p:txBody>
          <a:bodyPr vert="horz" wrap="square" lIns="91440" tIns="45720" rIns="91440" bIns="45720" numCol="1" anchor="ctr" anchorCtr="0" compatLnSpc="1">
            <a:prstTxWarp prst="textNoShape">
              <a:avLst/>
            </a:prstTxWarp>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Estudi@ndo y @prendiendo</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p:txBody>
      </p:sp>
      <p:sp>
        <p:nvSpPr>
          <p:cNvPr id="2" name="1 Rectángulo"/>
          <p:cNvSpPr/>
          <p:nvPr/>
        </p:nvSpPr>
        <p:spPr>
          <a:xfrm>
            <a:off x="179512" y="1844824"/>
            <a:ext cx="8712968" cy="923330"/>
          </a:xfrm>
          <a:prstGeom prst="rect">
            <a:avLst/>
          </a:prstGeom>
        </p:spPr>
        <p:txBody>
          <a:bodyPr wrap="square">
            <a:spAutoFit/>
          </a:bodyPr>
          <a:lstStyle/>
          <a:p>
            <a:r>
              <a:rPr lang="es-ES" dirty="0">
                <a:hlinkClick r:id="rId3"/>
              </a:rPr>
              <a:t>http://</a:t>
            </a:r>
            <a:r>
              <a:rPr lang="es-ES" dirty="0" smtClean="0">
                <a:hlinkClick r:id="rId3"/>
              </a:rPr>
              <a:t>www.aulaclic.es/internet/t_12_1.htm</a:t>
            </a:r>
            <a:r>
              <a:rPr lang="es-ES" dirty="0" smtClean="0"/>
              <a:t> web 2.0</a:t>
            </a:r>
          </a:p>
          <a:p>
            <a:endParaRPr lang="es-ES" dirty="0"/>
          </a:p>
          <a:p>
            <a:r>
              <a:rPr lang="es-ES" dirty="0">
                <a:hlinkClick r:id="rId4"/>
              </a:rPr>
              <a:t>https://</a:t>
            </a:r>
            <a:r>
              <a:rPr lang="es-ES" dirty="0" smtClean="0">
                <a:hlinkClick r:id="rId4"/>
              </a:rPr>
              <a:t>www.youtube.com/watch?v=TU31QeEsLXo</a:t>
            </a:r>
            <a:r>
              <a:rPr lang="es-ES" dirty="0" smtClean="0"/>
              <a:t>  Que es office 365</a:t>
            </a:r>
            <a:endParaRPr lang="es-ES" dirty="0"/>
          </a:p>
        </p:txBody>
      </p:sp>
    </p:spTree>
    <p:extLst>
      <p:ext uri="{BB962C8B-B14F-4D97-AF65-F5344CB8AC3E}">
        <p14:creationId xmlns:p14="http://schemas.microsoft.com/office/powerpoint/2010/main" val="358216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85844" y="71414"/>
            <a:ext cx="7200800" cy="646331"/>
          </a:xfrm>
          <a:prstGeom prst="rect">
            <a:avLst/>
          </a:prstGeom>
          <a:noFill/>
        </p:spPr>
        <p:txBody>
          <a:bodyPr wrap="square" lIns="91440" tIns="45720" rIns="91440" bIns="45720">
            <a:spAutoFit/>
          </a:bodyPr>
          <a:lstStyle/>
          <a:p>
            <a:r>
              <a:rPr lang="es-E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rPr>
              <a:t>Pr@ctica Docente</a:t>
            </a:r>
            <a:endParaRPr lang="es-E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a typeface="+mj-ea"/>
              <a:cs typeface="+mj-cs"/>
            </a:endParaRPr>
          </a:p>
        </p:txBody>
      </p:sp>
      <p:sp>
        <p:nvSpPr>
          <p:cNvPr id="9" name="8 Rectángulo"/>
          <p:cNvSpPr/>
          <p:nvPr/>
        </p:nvSpPr>
        <p:spPr>
          <a:xfrm>
            <a:off x="500034" y="1214422"/>
            <a:ext cx="7488832" cy="2062103"/>
          </a:xfrm>
          <a:prstGeom prst="rect">
            <a:avLst/>
          </a:prstGeom>
        </p:spPr>
        <p:txBody>
          <a:bodyPr wrap="square">
            <a:spAutoFit/>
          </a:bodyPr>
          <a:lstStyle/>
          <a:p>
            <a:pPr algn="just">
              <a:defRPr/>
            </a:pPr>
            <a:r>
              <a:rPr lang="es-CO" dirty="0">
                <a:latin typeface="Maiandra GD" pitchFamily="34" charset="0"/>
                <a:ea typeface="+mj-ea"/>
                <a:cs typeface="+mj-cs"/>
              </a:rPr>
              <a:t>Como actividad de consolidación de los aprendizajes se propone </a:t>
            </a:r>
            <a:r>
              <a:rPr lang="es-CO" dirty="0" smtClean="0">
                <a:latin typeface="Maiandra GD" pitchFamily="34" charset="0"/>
                <a:ea typeface="+mj-ea"/>
                <a:cs typeface="+mj-cs"/>
              </a:rPr>
              <a:t> </a:t>
            </a:r>
            <a:r>
              <a:rPr lang="es-ES_tradnl" dirty="0"/>
              <a:t>Realizar  un glosario  y empleando la herramienta de </a:t>
            </a:r>
            <a:r>
              <a:rPr lang="es-ES_tradnl" dirty="0" err="1"/>
              <a:t>google</a:t>
            </a:r>
            <a:r>
              <a:rPr lang="es-ES_tradnl" dirty="0"/>
              <a:t> drive </a:t>
            </a:r>
            <a:r>
              <a:rPr lang="es-ES_tradnl" dirty="0" smtClean="0"/>
              <a:t>donde  </a:t>
            </a:r>
            <a:r>
              <a:rPr lang="es-ES_tradnl" dirty="0"/>
              <a:t>relacione  los conceptos vistos </a:t>
            </a:r>
            <a:r>
              <a:rPr lang="es-ES_tradnl" dirty="0"/>
              <a:t> </a:t>
            </a:r>
            <a:r>
              <a:rPr lang="es-ES_tradnl" dirty="0" smtClean="0"/>
              <a:t>en los videos mencionados.</a:t>
            </a:r>
            <a:endParaRPr lang="es-CO" dirty="0" smtClean="0">
              <a:latin typeface="Maiandra GD" pitchFamily="34" charset="0"/>
              <a:ea typeface="+mj-ea"/>
              <a:cs typeface="+mj-cs"/>
            </a:endParaRPr>
          </a:p>
          <a:p>
            <a:pPr marL="180975" indent="-180975">
              <a:defRPr/>
            </a:pPr>
            <a:endParaRPr lang="es-CO" dirty="0">
              <a:latin typeface="Maiandra GD" pitchFamily="34" charset="0"/>
              <a:ea typeface="+mj-ea"/>
              <a:cs typeface="+mj-cs"/>
            </a:endParaRPr>
          </a:p>
          <a:p>
            <a:pPr marL="180975" indent="-180975">
              <a:defRPr/>
            </a:pPr>
            <a:r>
              <a:rPr lang="es-CO" dirty="0" smtClean="0">
                <a:latin typeface="Maiandra GD" pitchFamily="34" charset="0"/>
                <a:ea typeface="+mj-ea"/>
                <a:cs typeface="+mj-cs"/>
              </a:rPr>
              <a:t>Después de realizar la actividad se debe subir al blog</a:t>
            </a:r>
          </a:p>
          <a:p>
            <a:pPr marL="180975" indent="-180975">
              <a:defRPr/>
            </a:pPr>
            <a:endParaRPr lang="es-CO" dirty="0">
              <a:solidFill>
                <a:srgbClr val="002060"/>
              </a:solidFill>
              <a:latin typeface="Maiandra GD" pitchFamily="34" charset="0"/>
              <a:ea typeface="+mj-ea"/>
              <a:cs typeface="+mj-cs"/>
            </a:endParaRPr>
          </a:p>
          <a:p>
            <a:pPr marL="180975" indent="-180975">
              <a:buFont typeface="Arial" pitchFamily="34" charset="0"/>
              <a:buChar char="•"/>
              <a:defRPr/>
            </a:pPr>
            <a:endParaRPr lang="es-CO" sz="2000" dirty="0">
              <a:latin typeface="Maiandra GD" pitchFamily="34" charset="0"/>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29388" y="3214686"/>
            <a:ext cx="1980219"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440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candado.jpg"/>
          <p:cNvPicPr>
            <a:picLocks noChangeAspect="1"/>
          </p:cNvPicPr>
          <p:nvPr/>
        </p:nvPicPr>
        <p:blipFill>
          <a:blip r:embed="rId3" cstate="print"/>
          <a:stretch>
            <a:fillRect/>
          </a:stretch>
        </p:blipFill>
        <p:spPr>
          <a:xfrm>
            <a:off x="2571736" y="1571612"/>
            <a:ext cx="3054356" cy="3054356"/>
          </a:xfrm>
          <a:prstGeom prst="rect">
            <a:avLst/>
          </a:prstGeom>
        </p:spPr>
      </p:pic>
      <p:sp>
        <p:nvSpPr>
          <p:cNvPr id="4" name="1 Título"/>
          <p:cNvSpPr txBox="1">
            <a:spLocks/>
          </p:cNvSpPr>
          <p:nvPr/>
        </p:nvSpPr>
        <p:spPr bwMode="auto">
          <a:xfrm>
            <a:off x="323528" y="836712"/>
            <a:ext cx="781779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Ahor@</a:t>
            </a: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 </a:t>
            </a:r>
            <a:r>
              <a:rPr lang="es-E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rPr>
              <a:t>Toma la llave</a:t>
            </a:r>
            <a:endParaRPr lang="es-E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aiandra GD" pitchFamily="34" charset="0"/>
            </a:endParaRPr>
          </a:p>
          <a:p>
            <a:endParaRPr lang="es-CO" dirty="0"/>
          </a:p>
        </p:txBody>
      </p:sp>
    </p:spTree>
    <p:extLst>
      <p:ext uri="{BB962C8B-B14F-4D97-AF65-F5344CB8AC3E}">
        <p14:creationId xmlns:p14="http://schemas.microsoft.com/office/powerpoint/2010/main" val="1917408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tics</Template>
  <TotalTime>4666</TotalTime>
  <Words>412</Words>
  <Application>Microsoft Office PowerPoint</Application>
  <PresentationFormat>Presentación en pantalla (4:3)</PresentationFormat>
  <Paragraphs>48</Paragraphs>
  <Slides>8</Slides>
  <Notes>8</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tics</vt:lpstr>
      <vt:lpstr>Presentación de PowerPoint</vt:lpstr>
      <vt:lpstr>Agenda</vt:lpstr>
      <vt:lpstr>Presentación de PowerPoint</vt:lpstr>
      <vt:lpstr>Rec@pitulemos</vt:lpstr>
      <vt:lpstr>Estudi@ndo y @prendiendo</vt:lpstr>
      <vt:lpstr>Estudi@ndo y @prendiendo</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TIC´S</dc:title>
  <dc:creator>REDP</dc:creator>
  <cp:lastModifiedBy>sed</cp:lastModifiedBy>
  <cp:revision>124</cp:revision>
  <dcterms:created xsi:type="dcterms:W3CDTF">2013-04-09T18:56:33Z</dcterms:created>
  <dcterms:modified xsi:type="dcterms:W3CDTF">2014-05-27T13:23:46Z</dcterms:modified>
</cp:coreProperties>
</file>