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3"/>
  </p:notesMasterIdLst>
  <p:sldIdLst>
    <p:sldId id="355" r:id="rId2"/>
    <p:sldId id="356" r:id="rId3"/>
    <p:sldId id="299" r:id="rId4"/>
    <p:sldId id="358" r:id="rId5"/>
    <p:sldId id="357" r:id="rId6"/>
    <p:sldId id="378" r:id="rId7"/>
    <p:sldId id="379" r:id="rId8"/>
    <p:sldId id="360" r:id="rId9"/>
    <p:sldId id="365" r:id="rId10"/>
    <p:sldId id="364" r:id="rId11"/>
    <p:sldId id="302" r:id="rId1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9847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5543" autoAdjust="0"/>
  </p:normalViewPr>
  <p:slideViewPr>
    <p:cSldViewPr>
      <p:cViewPr>
        <p:scale>
          <a:sx n="62" d="100"/>
          <a:sy n="62" d="100"/>
        </p:scale>
        <p:origin x="-732"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B938AD-A84D-4DD8-ACB1-B22D1EAEE292}" type="doc">
      <dgm:prSet loTypeId="urn:microsoft.com/office/officeart/2005/8/layout/vList2" loCatId="list" qsTypeId="urn:microsoft.com/office/officeart/2005/8/quickstyle/3d7" qsCatId="3D" csTypeId="urn:microsoft.com/office/officeart/2005/8/colors/colorful3" csCatId="colorful" phldr="1"/>
      <dgm:spPr/>
      <dgm:t>
        <a:bodyPr/>
        <a:lstStyle/>
        <a:p>
          <a:endParaRPr lang="es-CO"/>
        </a:p>
      </dgm:t>
    </dgm:pt>
    <dgm:pt modelId="{3BA71304-DFBD-463B-BFDE-D2AC8C20CD02}">
      <dgm:prSet phldrT="[Texto]"/>
      <dgm:spPr/>
      <dgm:t>
        <a:bodyPr/>
        <a:lstStyle/>
        <a:p>
          <a:r>
            <a:rPr lang="es-CO" b="0" dirty="0" smtClean="0">
              <a:latin typeface="Maiandra GD" pitchFamily="34" charset="0"/>
              <a:ea typeface="Times New Roman"/>
              <a:cs typeface="Times New Roman"/>
            </a:rPr>
            <a:t>Bienvenida </a:t>
          </a:r>
          <a:r>
            <a:rPr lang="es-CO" b="0" baseline="0" dirty="0" smtClean="0">
              <a:latin typeface="Maiandra GD" pitchFamily="34" charset="0"/>
              <a:ea typeface="Times New Roman"/>
              <a:cs typeface="Times New Roman"/>
            </a:rPr>
            <a:t> recomendaciones </a:t>
          </a:r>
        </a:p>
        <a:p>
          <a:endParaRPr lang="es-CO" dirty="0"/>
        </a:p>
      </dgm:t>
    </dgm:pt>
    <dgm:pt modelId="{0F98FA0B-C75C-467D-9108-24420366EE33}" type="parTrans" cxnId="{953818E3-2B7D-447C-A39F-DA2F576D9497}">
      <dgm:prSet/>
      <dgm:spPr/>
      <dgm:t>
        <a:bodyPr/>
        <a:lstStyle/>
        <a:p>
          <a:endParaRPr lang="es-CO"/>
        </a:p>
      </dgm:t>
    </dgm:pt>
    <dgm:pt modelId="{D50C20C4-3BD5-4E54-B137-B54626E13C6E}" type="sibTrans" cxnId="{953818E3-2B7D-447C-A39F-DA2F576D9497}">
      <dgm:prSet/>
      <dgm:spPr/>
      <dgm:t>
        <a:bodyPr/>
        <a:lstStyle/>
        <a:p>
          <a:endParaRPr lang="es-CO"/>
        </a:p>
      </dgm:t>
    </dgm:pt>
    <dgm:pt modelId="{F2ADF353-3001-4A2B-8856-58A10CC5B2FA}">
      <dgm:prSet phldrT="[Texto]"/>
      <dgm:spPr/>
      <dgm:t>
        <a:bodyPr/>
        <a:lstStyle/>
        <a:p>
          <a:r>
            <a:rPr lang="es-CO" b="0" dirty="0" smtClean="0">
              <a:latin typeface="Maiandra GD" pitchFamily="34" charset="0"/>
              <a:ea typeface="Times New Roman"/>
              <a:cs typeface="Times New Roman"/>
            </a:rPr>
            <a:t>Retroalimentación</a:t>
          </a:r>
          <a:r>
            <a:rPr lang="es-CO" b="0" baseline="0" dirty="0" smtClean="0">
              <a:latin typeface="Maiandra GD" pitchFamily="34" charset="0"/>
              <a:ea typeface="Times New Roman"/>
              <a:cs typeface="Times New Roman"/>
            </a:rPr>
            <a:t> sesión Número Tres</a:t>
          </a:r>
          <a:endParaRPr lang="es-CO" dirty="0"/>
        </a:p>
      </dgm:t>
    </dgm:pt>
    <dgm:pt modelId="{57F6CDD2-D5F1-43AE-A890-46FDFEE18D92}" type="parTrans" cxnId="{5218679B-A27F-4CD7-B1C2-D52EDEB5A62D}">
      <dgm:prSet/>
      <dgm:spPr/>
      <dgm:t>
        <a:bodyPr/>
        <a:lstStyle/>
        <a:p>
          <a:endParaRPr lang="es-CO"/>
        </a:p>
      </dgm:t>
    </dgm:pt>
    <dgm:pt modelId="{648CBF09-DE07-4693-8C4C-C98033DFF0DF}" type="sibTrans" cxnId="{5218679B-A27F-4CD7-B1C2-D52EDEB5A62D}">
      <dgm:prSet/>
      <dgm:spPr/>
      <dgm:t>
        <a:bodyPr/>
        <a:lstStyle/>
        <a:p>
          <a:endParaRPr lang="es-CO"/>
        </a:p>
      </dgm:t>
    </dgm:pt>
    <dgm:pt modelId="{F7BA0307-973E-4363-BE7D-916D8B360DF1}">
      <dgm:prSet phldrT="[Texto]"/>
      <dgm:spPr/>
      <dgm:t>
        <a:bodyPr/>
        <a:lstStyle/>
        <a:p>
          <a:r>
            <a:rPr lang="es-CO" b="0" dirty="0" err="1" smtClean="0">
              <a:latin typeface="Maiandra GD" pitchFamily="34" charset="0"/>
              <a:ea typeface="Times New Roman"/>
              <a:cs typeface="Times New Roman"/>
            </a:rPr>
            <a:t>Estudi@ndo</a:t>
          </a:r>
          <a:r>
            <a:rPr lang="es-CO" b="0" dirty="0" smtClean="0">
              <a:latin typeface="Maiandra GD" pitchFamily="34" charset="0"/>
              <a:ea typeface="Times New Roman"/>
              <a:cs typeface="Times New Roman"/>
            </a:rPr>
            <a:t> y @prendiendo : AULAS VIRTUALES DE APRENDIZAJE Y PÁGINAS WEB</a:t>
          </a:r>
          <a:endParaRPr lang="es-CO" dirty="0"/>
        </a:p>
      </dgm:t>
    </dgm:pt>
    <dgm:pt modelId="{005B78BB-BC5E-47F2-95EB-55C861B1BB76}" type="parTrans" cxnId="{44C559EB-EB16-4666-BE14-8C78EC6C1652}">
      <dgm:prSet/>
      <dgm:spPr/>
      <dgm:t>
        <a:bodyPr/>
        <a:lstStyle/>
        <a:p>
          <a:endParaRPr lang="es-CO"/>
        </a:p>
      </dgm:t>
    </dgm:pt>
    <dgm:pt modelId="{6EFA5B18-9218-4511-9634-64B6002AC859}" type="sibTrans" cxnId="{44C559EB-EB16-4666-BE14-8C78EC6C1652}">
      <dgm:prSet/>
      <dgm:spPr/>
      <dgm:t>
        <a:bodyPr/>
        <a:lstStyle/>
        <a:p>
          <a:endParaRPr lang="es-CO"/>
        </a:p>
      </dgm:t>
    </dgm:pt>
    <dgm:pt modelId="{C0C4F983-31D2-4B10-9569-4ADE3C108660}">
      <dgm:prSet phldrT="[Texto]"/>
      <dgm:spPr/>
      <dgm:t>
        <a:bodyPr/>
        <a:lstStyle/>
        <a:p>
          <a:pPr rtl="0"/>
          <a:r>
            <a:rPr lang="es-CO" b="0" dirty="0" err="1" smtClean="0">
              <a:latin typeface="Maiandra GD" pitchFamily="34" charset="0"/>
              <a:ea typeface="Times New Roman"/>
              <a:cs typeface="Times New Roman"/>
            </a:rPr>
            <a:t>Pr@ctica</a:t>
          </a:r>
          <a:r>
            <a:rPr lang="es-CO" b="0" baseline="0" dirty="0" smtClean="0">
              <a:latin typeface="Maiandra GD" pitchFamily="34" charset="0"/>
              <a:ea typeface="Times New Roman"/>
              <a:cs typeface="Times New Roman"/>
            </a:rPr>
            <a:t> Docente</a:t>
          </a:r>
          <a:r>
            <a:rPr lang="es-CO" b="0" dirty="0" smtClean="0">
              <a:latin typeface="Maiandra GD" pitchFamily="34" charset="0"/>
              <a:ea typeface="Times New Roman"/>
              <a:cs typeface="Times New Roman"/>
            </a:rPr>
            <a:t>: Herramientas office 365  vs Google Drive</a:t>
          </a:r>
          <a:endParaRPr lang="es-CO" dirty="0"/>
        </a:p>
      </dgm:t>
    </dgm:pt>
    <dgm:pt modelId="{A976ACDD-97B1-4303-9757-A548F98C8361}" type="parTrans" cxnId="{906BCA7F-C1B8-455B-BD13-11E819DF09F0}">
      <dgm:prSet/>
      <dgm:spPr/>
      <dgm:t>
        <a:bodyPr/>
        <a:lstStyle/>
        <a:p>
          <a:endParaRPr lang="es-CO"/>
        </a:p>
      </dgm:t>
    </dgm:pt>
    <dgm:pt modelId="{CDB3FD07-6833-47C7-82D9-FD2CC37811C5}" type="sibTrans" cxnId="{906BCA7F-C1B8-455B-BD13-11E819DF09F0}">
      <dgm:prSet/>
      <dgm:spPr/>
      <dgm:t>
        <a:bodyPr/>
        <a:lstStyle/>
        <a:p>
          <a:endParaRPr lang="es-CO"/>
        </a:p>
      </dgm:t>
    </dgm:pt>
    <dgm:pt modelId="{335510AE-2EB2-49AD-83F9-0838CCCD7E93}">
      <dgm:prSet phldrT="[Texto]"/>
      <dgm:spPr/>
      <dgm:t>
        <a:bodyPr/>
        <a:lstStyle/>
        <a:p>
          <a:pPr rtl="0"/>
          <a:r>
            <a:rPr lang="es-CO" b="0" dirty="0" err="1" smtClean="0">
              <a:latin typeface="Maiandra GD" pitchFamily="34" charset="0"/>
              <a:ea typeface="Times New Roman"/>
              <a:cs typeface="Times New Roman"/>
            </a:rPr>
            <a:t>Estudi@ndo</a:t>
          </a:r>
          <a:r>
            <a:rPr lang="es-CO" b="0" dirty="0" smtClean="0">
              <a:latin typeface="Maiandra GD" pitchFamily="34" charset="0"/>
              <a:ea typeface="Times New Roman"/>
              <a:cs typeface="Times New Roman"/>
            </a:rPr>
            <a:t> y @prendiendo: Socialización actividades sesión tres</a:t>
          </a:r>
          <a:endParaRPr lang="es-CO" dirty="0"/>
        </a:p>
      </dgm:t>
    </dgm:pt>
    <dgm:pt modelId="{F809FC6B-25FD-433C-8CFF-D6974F3D6BF7}" type="parTrans" cxnId="{F51BC81B-235B-4D92-BD0D-6A253E037CBA}">
      <dgm:prSet/>
      <dgm:spPr/>
      <dgm:t>
        <a:bodyPr/>
        <a:lstStyle/>
        <a:p>
          <a:endParaRPr lang="es-CO"/>
        </a:p>
      </dgm:t>
    </dgm:pt>
    <dgm:pt modelId="{9A389EA0-E5EA-4D69-85F4-BEA58B74AF6F}" type="sibTrans" cxnId="{F51BC81B-235B-4D92-BD0D-6A253E037CBA}">
      <dgm:prSet/>
      <dgm:spPr/>
      <dgm:t>
        <a:bodyPr/>
        <a:lstStyle/>
        <a:p>
          <a:endParaRPr lang="es-CO"/>
        </a:p>
      </dgm:t>
    </dgm:pt>
    <dgm:pt modelId="{BD367819-C7CA-403B-9876-332E8FCD8545}">
      <dgm:prSet phldrT="[Texto]"/>
      <dgm:spPr/>
      <dgm:t>
        <a:bodyPr/>
        <a:lstStyle/>
        <a:p>
          <a:pPr rtl="0"/>
          <a:r>
            <a:rPr lang="es-CO" b="0" dirty="0" err="1" smtClean="0">
              <a:latin typeface="Maiandra GD" pitchFamily="34" charset="0"/>
              <a:ea typeface="Times New Roman"/>
              <a:cs typeface="Times New Roman"/>
            </a:rPr>
            <a:t>Pr@ctica</a:t>
          </a:r>
          <a:r>
            <a:rPr lang="es-CO" b="0" baseline="0" dirty="0" smtClean="0">
              <a:latin typeface="Maiandra GD" pitchFamily="34" charset="0"/>
              <a:ea typeface="Times New Roman"/>
              <a:cs typeface="Times New Roman"/>
            </a:rPr>
            <a:t> Docente</a:t>
          </a:r>
          <a:r>
            <a:rPr lang="es-CO" b="0" dirty="0" smtClean="0">
              <a:latin typeface="Maiandra GD" pitchFamily="34" charset="0"/>
              <a:ea typeface="Times New Roman"/>
              <a:cs typeface="Times New Roman"/>
            </a:rPr>
            <a:t>: </a:t>
          </a:r>
          <a:r>
            <a:rPr lang="es-CO" b="0" baseline="0" dirty="0" smtClean="0">
              <a:latin typeface="Maiandra GD" pitchFamily="34" charset="0"/>
              <a:ea typeface="Times New Roman"/>
              <a:cs typeface="Times New Roman"/>
            </a:rPr>
            <a:t> Elaboración evaluación on-line </a:t>
          </a:r>
          <a:endParaRPr lang="es-CO" dirty="0"/>
        </a:p>
      </dgm:t>
    </dgm:pt>
    <dgm:pt modelId="{542151E6-E09E-486C-9E4E-95083249FCC2}" type="parTrans" cxnId="{F0155C73-013B-4DB8-AA7A-0BD180639BB6}">
      <dgm:prSet/>
      <dgm:spPr/>
      <dgm:t>
        <a:bodyPr/>
        <a:lstStyle/>
        <a:p>
          <a:endParaRPr lang="es-CO"/>
        </a:p>
      </dgm:t>
    </dgm:pt>
    <dgm:pt modelId="{325E4552-38D4-4026-86B3-23E50E405377}" type="sibTrans" cxnId="{F0155C73-013B-4DB8-AA7A-0BD180639BB6}">
      <dgm:prSet/>
      <dgm:spPr/>
      <dgm:t>
        <a:bodyPr/>
        <a:lstStyle/>
        <a:p>
          <a:endParaRPr lang="es-CO"/>
        </a:p>
      </dgm:t>
    </dgm:pt>
    <dgm:pt modelId="{6DE90037-51DB-41D6-9897-01B0A1B4993F}" type="pres">
      <dgm:prSet presAssocID="{2AB938AD-A84D-4DD8-ACB1-B22D1EAEE292}" presName="linear" presStyleCnt="0">
        <dgm:presLayoutVars>
          <dgm:animLvl val="lvl"/>
          <dgm:resizeHandles val="exact"/>
        </dgm:presLayoutVars>
      </dgm:prSet>
      <dgm:spPr/>
      <dgm:t>
        <a:bodyPr/>
        <a:lstStyle/>
        <a:p>
          <a:endParaRPr lang="es-CO"/>
        </a:p>
      </dgm:t>
    </dgm:pt>
    <dgm:pt modelId="{781E91AC-3FD9-41A2-AAE8-CF4B3C0D3DDA}" type="pres">
      <dgm:prSet presAssocID="{3BA71304-DFBD-463B-BFDE-D2AC8C20CD02}" presName="parentText" presStyleLbl="node1" presStyleIdx="0" presStyleCnt="6">
        <dgm:presLayoutVars>
          <dgm:chMax val="0"/>
          <dgm:bulletEnabled val="1"/>
        </dgm:presLayoutVars>
      </dgm:prSet>
      <dgm:spPr/>
      <dgm:t>
        <a:bodyPr/>
        <a:lstStyle/>
        <a:p>
          <a:endParaRPr lang="es-CO"/>
        </a:p>
      </dgm:t>
    </dgm:pt>
    <dgm:pt modelId="{EE5EA543-F539-4808-B5EC-6EE256A5B55C}" type="pres">
      <dgm:prSet presAssocID="{D50C20C4-3BD5-4E54-B137-B54626E13C6E}" presName="spacer" presStyleCnt="0"/>
      <dgm:spPr/>
    </dgm:pt>
    <dgm:pt modelId="{997E366A-C9C3-48C3-9849-EAF6030B1834}" type="pres">
      <dgm:prSet presAssocID="{F2ADF353-3001-4A2B-8856-58A10CC5B2FA}" presName="parentText" presStyleLbl="node1" presStyleIdx="1" presStyleCnt="6">
        <dgm:presLayoutVars>
          <dgm:chMax val="0"/>
          <dgm:bulletEnabled val="1"/>
        </dgm:presLayoutVars>
      </dgm:prSet>
      <dgm:spPr/>
      <dgm:t>
        <a:bodyPr/>
        <a:lstStyle/>
        <a:p>
          <a:endParaRPr lang="es-CO"/>
        </a:p>
      </dgm:t>
    </dgm:pt>
    <dgm:pt modelId="{7D76EC36-561E-45F5-9E41-67413C3A12BA}" type="pres">
      <dgm:prSet presAssocID="{648CBF09-DE07-4693-8C4C-C98033DFF0DF}" presName="spacer" presStyleCnt="0"/>
      <dgm:spPr/>
    </dgm:pt>
    <dgm:pt modelId="{209269B2-458D-4C36-8932-42F6F527F9E3}" type="pres">
      <dgm:prSet presAssocID="{F7BA0307-973E-4363-BE7D-916D8B360DF1}" presName="parentText" presStyleLbl="node1" presStyleIdx="2" presStyleCnt="6">
        <dgm:presLayoutVars>
          <dgm:chMax val="0"/>
          <dgm:bulletEnabled val="1"/>
        </dgm:presLayoutVars>
      </dgm:prSet>
      <dgm:spPr/>
      <dgm:t>
        <a:bodyPr/>
        <a:lstStyle/>
        <a:p>
          <a:endParaRPr lang="es-CO"/>
        </a:p>
      </dgm:t>
    </dgm:pt>
    <dgm:pt modelId="{4BE275B5-2CBB-496B-9512-888B855194FA}" type="pres">
      <dgm:prSet presAssocID="{6EFA5B18-9218-4511-9634-64B6002AC859}" presName="spacer" presStyleCnt="0"/>
      <dgm:spPr/>
    </dgm:pt>
    <dgm:pt modelId="{603E4CE8-835D-4B61-9899-599E0C0722C1}" type="pres">
      <dgm:prSet presAssocID="{C0C4F983-31D2-4B10-9569-4ADE3C108660}" presName="parentText" presStyleLbl="node1" presStyleIdx="3" presStyleCnt="6">
        <dgm:presLayoutVars>
          <dgm:chMax val="0"/>
          <dgm:bulletEnabled val="1"/>
        </dgm:presLayoutVars>
      </dgm:prSet>
      <dgm:spPr/>
      <dgm:t>
        <a:bodyPr/>
        <a:lstStyle/>
        <a:p>
          <a:endParaRPr lang="es-CO"/>
        </a:p>
      </dgm:t>
    </dgm:pt>
    <dgm:pt modelId="{B8BB044A-5DC7-4C96-BAA7-EA398D46086D}" type="pres">
      <dgm:prSet presAssocID="{CDB3FD07-6833-47C7-82D9-FD2CC37811C5}" presName="spacer" presStyleCnt="0"/>
      <dgm:spPr/>
    </dgm:pt>
    <dgm:pt modelId="{23D15AC6-8A5D-4A3F-A709-3DF895D4EA29}" type="pres">
      <dgm:prSet presAssocID="{335510AE-2EB2-49AD-83F9-0838CCCD7E93}" presName="parentText" presStyleLbl="node1" presStyleIdx="4" presStyleCnt="6">
        <dgm:presLayoutVars>
          <dgm:chMax val="0"/>
          <dgm:bulletEnabled val="1"/>
        </dgm:presLayoutVars>
      </dgm:prSet>
      <dgm:spPr/>
      <dgm:t>
        <a:bodyPr/>
        <a:lstStyle/>
        <a:p>
          <a:endParaRPr lang="es-CO"/>
        </a:p>
      </dgm:t>
    </dgm:pt>
    <dgm:pt modelId="{355E350E-44A5-4FB0-89D4-932CFEA5F55A}" type="pres">
      <dgm:prSet presAssocID="{9A389EA0-E5EA-4D69-85F4-BEA58B74AF6F}" presName="spacer" presStyleCnt="0"/>
      <dgm:spPr/>
    </dgm:pt>
    <dgm:pt modelId="{9D8A65F1-9663-4561-882E-E246920728A4}" type="pres">
      <dgm:prSet presAssocID="{BD367819-C7CA-403B-9876-332E8FCD8545}" presName="parentText" presStyleLbl="node1" presStyleIdx="5" presStyleCnt="6">
        <dgm:presLayoutVars>
          <dgm:chMax val="0"/>
          <dgm:bulletEnabled val="1"/>
        </dgm:presLayoutVars>
      </dgm:prSet>
      <dgm:spPr/>
      <dgm:t>
        <a:bodyPr/>
        <a:lstStyle/>
        <a:p>
          <a:endParaRPr lang="es-CO"/>
        </a:p>
      </dgm:t>
    </dgm:pt>
  </dgm:ptLst>
  <dgm:cxnLst>
    <dgm:cxn modelId="{44C559EB-EB16-4666-BE14-8C78EC6C1652}" srcId="{2AB938AD-A84D-4DD8-ACB1-B22D1EAEE292}" destId="{F7BA0307-973E-4363-BE7D-916D8B360DF1}" srcOrd="2" destOrd="0" parTransId="{005B78BB-BC5E-47F2-95EB-55C861B1BB76}" sibTransId="{6EFA5B18-9218-4511-9634-64B6002AC859}"/>
    <dgm:cxn modelId="{49B03E0A-1613-434A-A2FD-8966F56A9CE6}" type="presOf" srcId="{335510AE-2EB2-49AD-83F9-0838CCCD7E93}" destId="{23D15AC6-8A5D-4A3F-A709-3DF895D4EA29}" srcOrd="0" destOrd="0" presId="urn:microsoft.com/office/officeart/2005/8/layout/vList2"/>
    <dgm:cxn modelId="{F51BC81B-235B-4D92-BD0D-6A253E037CBA}" srcId="{2AB938AD-A84D-4DD8-ACB1-B22D1EAEE292}" destId="{335510AE-2EB2-49AD-83F9-0838CCCD7E93}" srcOrd="4" destOrd="0" parTransId="{F809FC6B-25FD-433C-8CFF-D6974F3D6BF7}" sibTransId="{9A389EA0-E5EA-4D69-85F4-BEA58B74AF6F}"/>
    <dgm:cxn modelId="{A17EE283-509E-42BF-B223-C913E57BD023}" type="presOf" srcId="{2AB938AD-A84D-4DD8-ACB1-B22D1EAEE292}" destId="{6DE90037-51DB-41D6-9897-01B0A1B4993F}" srcOrd="0" destOrd="0" presId="urn:microsoft.com/office/officeart/2005/8/layout/vList2"/>
    <dgm:cxn modelId="{55B63932-2E88-42BB-94FC-5F983198E398}" type="presOf" srcId="{F2ADF353-3001-4A2B-8856-58A10CC5B2FA}" destId="{997E366A-C9C3-48C3-9849-EAF6030B1834}" srcOrd="0" destOrd="0" presId="urn:microsoft.com/office/officeart/2005/8/layout/vList2"/>
    <dgm:cxn modelId="{1CE1A5F1-F07E-4954-81D2-B729BDEFDB35}" type="presOf" srcId="{BD367819-C7CA-403B-9876-332E8FCD8545}" destId="{9D8A65F1-9663-4561-882E-E246920728A4}" srcOrd="0" destOrd="0" presId="urn:microsoft.com/office/officeart/2005/8/layout/vList2"/>
    <dgm:cxn modelId="{953818E3-2B7D-447C-A39F-DA2F576D9497}" srcId="{2AB938AD-A84D-4DD8-ACB1-B22D1EAEE292}" destId="{3BA71304-DFBD-463B-BFDE-D2AC8C20CD02}" srcOrd="0" destOrd="0" parTransId="{0F98FA0B-C75C-467D-9108-24420366EE33}" sibTransId="{D50C20C4-3BD5-4E54-B137-B54626E13C6E}"/>
    <dgm:cxn modelId="{3575FE6A-08C3-448C-8F80-78B8A8BA1B61}" type="presOf" srcId="{C0C4F983-31D2-4B10-9569-4ADE3C108660}" destId="{603E4CE8-835D-4B61-9899-599E0C0722C1}" srcOrd="0" destOrd="0" presId="urn:microsoft.com/office/officeart/2005/8/layout/vList2"/>
    <dgm:cxn modelId="{F0155C73-013B-4DB8-AA7A-0BD180639BB6}" srcId="{2AB938AD-A84D-4DD8-ACB1-B22D1EAEE292}" destId="{BD367819-C7CA-403B-9876-332E8FCD8545}" srcOrd="5" destOrd="0" parTransId="{542151E6-E09E-486C-9E4E-95083249FCC2}" sibTransId="{325E4552-38D4-4026-86B3-23E50E405377}"/>
    <dgm:cxn modelId="{906BCA7F-C1B8-455B-BD13-11E819DF09F0}" srcId="{2AB938AD-A84D-4DD8-ACB1-B22D1EAEE292}" destId="{C0C4F983-31D2-4B10-9569-4ADE3C108660}" srcOrd="3" destOrd="0" parTransId="{A976ACDD-97B1-4303-9757-A548F98C8361}" sibTransId="{CDB3FD07-6833-47C7-82D9-FD2CC37811C5}"/>
    <dgm:cxn modelId="{5218679B-A27F-4CD7-B1C2-D52EDEB5A62D}" srcId="{2AB938AD-A84D-4DD8-ACB1-B22D1EAEE292}" destId="{F2ADF353-3001-4A2B-8856-58A10CC5B2FA}" srcOrd="1" destOrd="0" parTransId="{57F6CDD2-D5F1-43AE-A890-46FDFEE18D92}" sibTransId="{648CBF09-DE07-4693-8C4C-C98033DFF0DF}"/>
    <dgm:cxn modelId="{AC6EECF1-462A-4E5C-9CAA-B53674AA2FE4}" type="presOf" srcId="{F7BA0307-973E-4363-BE7D-916D8B360DF1}" destId="{209269B2-458D-4C36-8932-42F6F527F9E3}" srcOrd="0" destOrd="0" presId="urn:microsoft.com/office/officeart/2005/8/layout/vList2"/>
    <dgm:cxn modelId="{AB385798-1422-459D-9FE0-3F3A4E1AD7A6}" type="presOf" srcId="{3BA71304-DFBD-463B-BFDE-D2AC8C20CD02}" destId="{781E91AC-3FD9-41A2-AAE8-CF4B3C0D3DDA}" srcOrd="0" destOrd="0" presId="urn:microsoft.com/office/officeart/2005/8/layout/vList2"/>
    <dgm:cxn modelId="{982AE407-4426-4848-BD55-3E73F0865581}" type="presParOf" srcId="{6DE90037-51DB-41D6-9897-01B0A1B4993F}" destId="{781E91AC-3FD9-41A2-AAE8-CF4B3C0D3DDA}" srcOrd="0" destOrd="0" presId="urn:microsoft.com/office/officeart/2005/8/layout/vList2"/>
    <dgm:cxn modelId="{E4CD1668-2DFB-4FBB-AB7E-E10622163967}" type="presParOf" srcId="{6DE90037-51DB-41D6-9897-01B0A1B4993F}" destId="{EE5EA543-F539-4808-B5EC-6EE256A5B55C}" srcOrd="1" destOrd="0" presId="urn:microsoft.com/office/officeart/2005/8/layout/vList2"/>
    <dgm:cxn modelId="{CDFB1B39-A182-46E5-B733-5293FE602B41}" type="presParOf" srcId="{6DE90037-51DB-41D6-9897-01B0A1B4993F}" destId="{997E366A-C9C3-48C3-9849-EAF6030B1834}" srcOrd="2" destOrd="0" presId="urn:microsoft.com/office/officeart/2005/8/layout/vList2"/>
    <dgm:cxn modelId="{F79A4758-4AB7-42FF-A6D9-9465D538A8B0}" type="presParOf" srcId="{6DE90037-51DB-41D6-9897-01B0A1B4993F}" destId="{7D76EC36-561E-45F5-9E41-67413C3A12BA}" srcOrd="3" destOrd="0" presId="urn:microsoft.com/office/officeart/2005/8/layout/vList2"/>
    <dgm:cxn modelId="{5A1A5D26-9281-470B-9D3B-BB21B5A2C1A0}" type="presParOf" srcId="{6DE90037-51DB-41D6-9897-01B0A1B4993F}" destId="{209269B2-458D-4C36-8932-42F6F527F9E3}" srcOrd="4" destOrd="0" presId="urn:microsoft.com/office/officeart/2005/8/layout/vList2"/>
    <dgm:cxn modelId="{2EC9C5DC-1E18-49D9-9FE9-31A8912D767C}" type="presParOf" srcId="{6DE90037-51DB-41D6-9897-01B0A1B4993F}" destId="{4BE275B5-2CBB-496B-9512-888B855194FA}" srcOrd="5" destOrd="0" presId="urn:microsoft.com/office/officeart/2005/8/layout/vList2"/>
    <dgm:cxn modelId="{60060487-7F49-49E4-871F-123F648CD6C2}" type="presParOf" srcId="{6DE90037-51DB-41D6-9897-01B0A1B4993F}" destId="{603E4CE8-835D-4B61-9899-599E0C0722C1}" srcOrd="6" destOrd="0" presId="urn:microsoft.com/office/officeart/2005/8/layout/vList2"/>
    <dgm:cxn modelId="{EBF6C8AE-3FCC-4BAD-A6FC-C26789EFFC48}" type="presParOf" srcId="{6DE90037-51DB-41D6-9897-01B0A1B4993F}" destId="{B8BB044A-5DC7-4C96-BAA7-EA398D46086D}" srcOrd="7" destOrd="0" presId="urn:microsoft.com/office/officeart/2005/8/layout/vList2"/>
    <dgm:cxn modelId="{A9A2EF40-C49E-4942-840E-C5F815B908D2}" type="presParOf" srcId="{6DE90037-51DB-41D6-9897-01B0A1B4993F}" destId="{23D15AC6-8A5D-4A3F-A709-3DF895D4EA29}" srcOrd="8" destOrd="0" presId="urn:microsoft.com/office/officeart/2005/8/layout/vList2"/>
    <dgm:cxn modelId="{2441395F-18E8-474D-9DF2-E1BC6EF8FADF}" type="presParOf" srcId="{6DE90037-51DB-41D6-9897-01B0A1B4993F}" destId="{355E350E-44A5-4FB0-89D4-932CFEA5F55A}" srcOrd="9" destOrd="0" presId="urn:microsoft.com/office/officeart/2005/8/layout/vList2"/>
    <dgm:cxn modelId="{D3AD3511-535F-42A1-AFF1-C47C8497DFA3}" type="presParOf" srcId="{6DE90037-51DB-41D6-9897-01B0A1B4993F}" destId="{9D8A65F1-9663-4561-882E-E246920728A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E91AC-3FD9-41A2-AAE8-CF4B3C0D3DDA}">
      <dsp:nvSpPr>
        <dsp:cNvPr id="0" name=""/>
        <dsp:cNvSpPr/>
      </dsp:nvSpPr>
      <dsp:spPr>
        <a:xfrm>
          <a:off x="0" y="12640"/>
          <a:ext cx="6096000" cy="866970"/>
        </a:xfrm>
        <a:prstGeom prst="round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s-CO" sz="1900" b="0" kern="1200" dirty="0" smtClean="0">
              <a:latin typeface="Maiandra GD" pitchFamily="34" charset="0"/>
              <a:ea typeface="Times New Roman"/>
              <a:cs typeface="Times New Roman"/>
            </a:rPr>
            <a:t>Bienvenida </a:t>
          </a:r>
          <a:r>
            <a:rPr lang="es-CO" sz="1900" b="0" kern="1200" baseline="0" dirty="0" smtClean="0">
              <a:latin typeface="Maiandra GD" pitchFamily="34" charset="0"/>
              <a:ea typeface="Times New Roman"/>
              <a:cs typeface="Times New Roman"/>
            </a:rPr>
            <a:t> recomendaciones </a:t>
          </a:r>
        </a:p>
        <a:p>
          <a:pPr lvl="0" algn="l" defTabSz="844550">
            <a:lnSpc>
              <a:spcPct val="90000"/>
            </a:lnSpc>
            <a:spcBef>
              <a:spcPct val="0"/>
            </a:spcBef>
            <a:spcAft>
              <a:spcPct val="35000"/>
            </a:spcAft>
          </a:pPr>
          <a:endParaRPr lang="es-CO" sz="1900" kern="1200" dirty="0"/>
        </a:p>
      </dsp:txBody>
      <dsp:txXfrm>
        <a:off x="42322" y="54962"/>
        <a:ext cx="6011356" cy="782326"/>
      </dsp:txXfrm>
    </dsp:sp>
    <dsp:sp modelId="{997E366A-C9C3-48C3-9849-EAF6030B1834}">
      <dsp:nvSpPr>
        <dsp:cNvPr id="0" name=""/>
        <dsp:cNvSpPr/>
      </dsp:nvSpPr>
      <dsp:spPr>
        <a:xfrm>
          <a:off x="0" y="934330"/>
          <a:ext cx="6096000" cy="866970"/>
        </a:xfrm>
        <a:prstGeom prst="roundRect">
          <a:avLst/>
        </a:prstGeom>
        <a:solidFill>
          <a:schemeClr val="accent3">
            <a:hueOff val="2250053"/>
            <a:satOff val="-3376"/>
            <a:lumOff val="-54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s-CO" sz="1900" b="0" kern="1200" dirty="0" smtClean="0">
              <a:latin typeface="Maiandra GD" pitchFamily="34" charset="0"/>
              <a:ea typeface="Times New Roman"/>
              <a:cs typeface="Times New Roman"/>
            </a:rPr>
            <a:t>Retroalimentación</a:t>
          </a:r>
          <a:r>
            <a:rPr lang="es-CO" sz="1900" b="0" kern="1200" baseline="0" dirty="0" smtClean="0">
              <a:latin typeface="Maiandra GD" pitchFamily="34" charset="0"/>
              <a:ea typeface="Times New Roman"/>
              <a:cs typeface="Times New Roman"/>
            </a:rPr>
            <a:t> sesión Número Tres</a:t>
          </a:r>
          <a:endParaRPr lang="es-CO" sz="1900" kern="1200" dirty="0"/>
        </a:p>
      </dsp:txBody>
      <dsp:txXfrm>
        <a:off x="42322" y="976652"/>
        <a:ext cx="6011356" cy="782326"/>
      </dsp:txXfrm>
    </dsp:sp>
    <dsp:sp modelId="{209269B2-458D-4C36-8932-42F6F527F9E3}">
      <dsp:nvSpPr>
        <dsp:cNvPr id="0" name=""/>
        <dsp:cNvSpPr/>
      </dsp:nvSpPr>
      <dsp:spPr>
        <a:xfrm>
          <a:off x="0" y="1856021"/>
          <a:ext cx="6096000" cy="866970"/>
        </a:xfrm>
        <a:prstGeom prst="roundRect">
          <a:avLst/>
        </a:prstGeom>
        <a:solidFill>
          <a:schemeClr val="accent3">
            <a:hueOff val="4500106"/>
            <a:satOff val="-6752"/>
            <a:lumOff val="-109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s-CO" sz="1900" b="0" kern="1200" dirty="0" err="1" smtClean="0">
              <a:latin typeface="Maiandra GD" pitchFamily="34" charset="0"/>
              <a:ea typeface="Times New Roman"/>
              <a:cs typeface="Times New Roman"/>
            </a:rPr>
            <a:t>Estudi@ndo</a:t>
          </a:r>
          <a:r>
            <a:rPr lang="es-CO" sz="1900" b="0" kern="1200" dirty="0" smtClean="0">
              <a:latin typeface="Maiandra GD" pitchFamily="34" charset="0"/>
              <a:ea typeface="Times New Roman"/>
              <a:cs typeface="Times New Roman"/>
            </a:rPr>
            <a:t> y @prendiendo : AULAS VIRTUALES DE APRENDIZAJE Y PÁGINAS WEB</a:t>
          </a:r>
          <a:endParaRPr lang="es-CO" sz="1900" kern="1200" dirty="0"/>
        </a:p>
      </dsp:txBody>
      <dsp:txXfrm>
        <a:off x="42322" y="1898343"/>
        <a:ext cx="6011356" cy="782326"/>
      </dsp:txXfrm>
    </dsp:sp>
    <dsp:sp modelId="{603E4CE8-835D-4B61-9899-599E0C0722C1}">
      <dsp:nvSpPr>
        <dsp:cNvPr id="0" name=""/>
        <dsp:cNvSpPr/>
      </dsp:nvSpPr>
      <dsp:spPr>
        <a:xfrm>
          <a:off x="0" y="2777711"/>
          <a:ext cx="6096000" cy="866970"/>
        </a:xfrm>
        <a:prstGeom prst="roundRect">
          <a:avLst/>
        </a:prstGeom>
        <a:solidFill>
          <a:schemeClr val="accent3">
            <a:hueOff val="6750158"/>
            <a:satOff val="-10128"/>
            <a:lumOff val="-164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s-CO" sz="1900" b="0" kern="1200" dirty="0" err="1" smtClean="0">
              <a:latin typeface="Maiandra GD" pitchFamily="34" charset="0"/>
              <a:ea typeface="Times New Roman"/>
              <a:cs typeface="Times New Roman"/>
            </a:rPr>
            <a:t>Pr@ctica</a:t>
          </a:r>
          <a:r>
            <a:rPr lang="es-CO" sz="1900" b="0" kern="1200" baseline="0" dirty="0" smtClean="0">
              <a:latin typeface="Maiandra GD" pitchFamily="34" charset="0"/>
              <a:ea typeface="Times New Roman"/>
              <a:cs typeface="Times New Roman"/>
            </a:rPr>
            <a:t> Docente</a:t>
          </a:r>
          <a:r>
            <a:rPr lang="es-CO" sz="1900" b="0" kern="1200" dirty="0" smtClean="0">
              <a:latin typeface="Maiandra GD" pitchFamily="34" charset="0"/>
              <a:ea typeface="Times New Roman"/>
              <a:cs typeface="Times New Roman"/>
            </a:rPr>
            <a:t>: Herramientas office 365  vs Google Drive</a:t>
          </a:r>
          <a:endParaRPr lang="es-CO" sz="1900" kern="1200" dirty="0"/>
        </a:p>
      </dsp:txBody>
      <dsp:txXfrm>
        <a:off x="42322" y="2820033"/>
        <a:ext cx="6011356" cy="782326"/>
      </dsp:txXfrm>
    </dsp:sp>
    <dsp:sp modelId="{23D15AC6-8A5D-4A3F-A709-3DF895D4EA29}">
      <dsp:nvSpPr>
        <dsp:cNvPr id="0" name=""/>
        <dsp:cNvSpPr/>
      </dsp:nvSpPr>
      <dsp:spPr>
        <a:xfrm>
          <a:off x="0" y="3699401"/>
          <a:ext cx="6096000" cy="866970"/>
        </a:xfrm>
        <a:prstGeom prst="roundRect">
          <a:avLst/>
        </a:prstGeom>
        <a:solidFill>
          <a:schemeClr val="accent3">
            <a:hueOff val="9000211"/>
            <a:satOff val="-13504"/>
            <a:lumOff val="-219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s-CO" sz="1900" b="0" kern="1200" dirty="0" err="1" smtClean="0">
              <a:latin typeface="Maiandra GD" pitchFamily="34" charset="0"/>
              <a:ea typeface="Times New Roman"/>
              <a:cs typeface="Times New Roman"/>
            </a:rPr>
            <a:t>Estudi@ndo</a:t>
          </a:r>
          <a:r>
            <a:rPr lang="es-CO" sz="1900" b="0" kern="1200" dirty="0" smtClean="0">
              <a:latin typeface="Maiandra GD" pitchFamily="34" charset="0"/>
              <a:ea typeface="Times New Roman"/>
              <a:cs typeface="Times New Roman"/>
            </a:rPr>
            <a:t> y @prendiendo: Socialización actividades sesión tres</a:t>
          </a:r>
          <a:endParaRPr lang="es-CO" sz="1900" kern="1200" dirty="0"/>
        </a:p>
      </dsp:txBody>
      <dsp:txXfrm>
        <a:off x="42322" y="3741723"/>
        <a:ext cx="6011356" cy="782326"/>
      </dsp:txXfrm>
    </dsp:sp>
    <dsp:sp modelId="{9D8A65F1-9663-4561-882E-E246920728A4}">
      <dsp:nvSpPr>
        <dsp:cNvPr id="0" name=""/>
        <dsp:cNvSpPr/>
      </dsp:nvSpPr>
      <dsp:spPr>
        <a:xfrm>
          <a:off x="0" y="4621091"/>
          <a:ext cx="6096000" cy="866970"/>
        </a:xfrm>
        <a:prstGeom prst="roundRect">
          <a:avLst/>
        </a:prstGeom>
        <a:solidFill>
          <a:schemeClr val="accent3">
            <a:hueOff val="11250264"/>
            <a:satOff val="-16880"/>
            <a:lumOff val="-274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s-CO" sz="1900" b="0" kern="1200" dirty="0" err="1" smtClean="0">
              <a:latin typeface="Maiandra GD" pitchFamily="34" charset="0"/>
              <a:ea typeface="Times New Roman"/>
              <a:cs typeface="Times New Roman"/>
            </a:rPr>
            <a:t>Pr@ctica</a:t>
          </a:r>
          <a:r>
            <a:rPr lang="es-CO" sz="1900" b="0" kern="1200" baseline="0" dirty="0" smtClean="0">
              <a:latin typeface="Maiandra GD" pitchFamily="34" charset="0"/>
              <a:ea typeface="Times New Roman"/>
              <a:cs typeface="Times New Roman"/>
            </a:rPr>
            <a:t> Docente</a:t>
          </a:r>
          <a:r>
            <a:rPr lang="es-CO" sz="1900" b="0" kern="1200" dirty="0" smtClean="0">
              <a:latin typeface="Maiandra GD" pitchFamily="34" charset="0"/>
              <a:ea typeface="Times New Roman"/>
              <a:cs typeface="Times New Roman"/>
            </a:rPr>
            <a:t>: </a:t>
          </a:r>
          <a:r>
            <a:rPr lang="es-CO" sz="1900" b="0" kern="1200" baseline="0" dirty="0" smtClean="0">
              <a:latin typeface="Maiandra GD" pitchFamily="34" charset="0"/>
              <a:ea typeface="Times New Roman"/>
              <a:cs typeface="Times New Roman"/>
            </a:rPr>
            <a:t> Elaboración evaluación on-line </a:t>
          </a:r>
          <a:endParaRPr lang="es-CO" sz="1900" kern="1200" dirty="0"/>
        </a:p>
      </dsp:txBody>
      <dsp:txXfrm>
        <a:off x="42322" y="4663413"/>
        <a:ext cx="6011356" cy="7823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48A2C3B-8641-4AE3-A5CD-3F7C9C76403F}" type="datetimeFigureOut">
              <a:rPr lang="es-ES"/>
              <a:pPr>
                <a:defRPr/>
              </a:pPr>
              <a:t>10/09/2014</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561C7AF-C16E-4FAC-83A6-3F07C9E7C78A}" type="slidenum">
              <a:rPr lang="es-ES"/>
              <a:pPr>
                <a:defRPr/>
              </a:pPr>
              <a:t>‹Nº›</a:t>
            </a:fld>
            <a:endParaRPr lang="es-ES" dirty="0"/>
          </a:p>
        </p:txBody>
      </p:sp>
    </p:spTree>
    <p:extLst>
      <p:ext uri="{BB962C8B-B14F-4D97-AF65-F5344CB8AC3E}">
        <p14:creationId xmlns:p14="http://schemas.microsoft.com/office/powerpoint/2010/main" val="752019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6 Imagen" descr="plantilla 3.jpg"/>
          <p:cNvPicPr>
            <a:picLocks noChangeAspect="1"/>
          </p:cNvPicPr>
          <p:nvPr/>
        </p:nvPicPr>
        <p:blipFill>
          <a:blip r:embed="rId2" cstate="print"/>
          <a:srcRect l="16444"/>
          <a:stretch>
            <a:fillRect/>
          </a:stretch>
        </p:blipFill>
        <p:spPr bwMode="auto">
          <a:xfrm>
            <a:off x="0" y="0"/>
            <a:ext cx="9144000" cy="6858000"/>
          </a:xfrm>
          <a:prstGeom prst="rect">
            <a:avLst/>
          </a:prstGeom>
          <a:noFill/>
          <a:ln w="9525">
            <a:noFill/>
            <a:miter lim="800000"/>
            <a:headEnd/>
            <a:tailEnd/>
          </a:ln>
        </p:spPr>
      </p:pic>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A9EB0D8B-C14A-4C4D-828C-323E55453FB1}" type="slidenum">
              <a:rPr lang="en-US"/>
              <a:pPr>
                <a:defRPr/>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7EAE80C9-F505-49E3-A481-C07E0E67A717}" type="slidenum">
              <a:rPr lang="en-US"/>
              <a:pPr>
                <a:defRPr/>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39998FDA-3F96-4CAD-B50D-E84733849A1C}" type="slidenum">
              <a:rPr lang="en-US"/>
              <a:pPr>
                <a:defRPr/>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6 Imagen" descr="plantilla 3.jpg"/>
          <p:cNvPicPr>
            <a:picLocks noChangeAspect="1"/>
          </p:cNvPicPr>
          <p:nvPr/>
        </p:nvPicPr>
        <p:blipFill>
          <a:blip r:embed="rId2" cstate="print"/>
          <a:srcRect l="16444"/>
          <a:stretch>
            <a:fillRect/>
          </a:stretch>
        </p:blipFill>
        <p:spPr bwMode="auto">
          <a:xfrm>
            <a:off x="0" y="0"/>
            <a:ext cx="9144000" cy="6858000"/>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B3EF6A74-EB2A-469A-AA99-DC70A0FA4E10}"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F72440FD-E4EE-4E65-825C-C9E1C6167449}" type="slidenum">
              <a:rPr lang="en-US"/>
              <a:pPr>
                <a:defRPr/>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30527CCF-A0BC-43C2-BE30-FF1C3A86BAAF}" type="slidenum">
              <a:rPr lang="en-US"/>
              <a:pPr>
                <a:defRPr/>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3 Marcador de fecha"/>
          <p:cNvSpPr>
            <a:spLocks noGrp="1"/>
          </p:cNvSpPr>
          <p:nvPr>
            <p:ph type="dt" sz="half" idx="10"/>
          </p:nvPr>
        </p:nvSpPr>
        <p:spPr/>
        <p:txBody>
          <a:bodyPr/>
          <a:lstStyle>
            <a:lvl1pPr>
              <a:defRPr/>
            </a:lvl1pPr>
          </a:lstStyle>
          <a:p>
            <a:pPr>
              <a:defRPr/>
            </a:pPr>
            <a:endParaRPr lang="en-US" dirty="0"/>
          </a:p>
        </p:txBody>
      </p:sp>
      <p:sp>
        <p:nvSpPr>
          <p:cNvPr id="8" name="4 Marcador de pie de página"/>
          <p:cNvSpPr>
            <a:spLocks noGrp="1"/>
          </p:cNvSpPr>
          <p:nvPr>
            <p:ph type="ftr" sz="quarter" idx="11"/>
          </p:nvPr>
        </p:nvSpPr>
        <p:spPr/>
        <p:txBody>
          <a:bodyPr/>
          <a:lstStyle>
            <a:lvl1pPr>
              <a:defRPr/>
            </a:lvl1pPr>
          </a:lstStyle>
          <a:p>
            <a:pPr>
              <a:defRPr/>
            </a:pPr>
            <a:endParaRPr lang="en-US" dirty="0"/>
          </a:p>
        </p:txBody>
      </p:sp>
      <p:sp>
        <p:nvSpPr>
          <p:cNvPr id="9" name="5 Marcador de número de diapositiva"/>
          <p:cNvSpPr>
            <a:spLocks noGrp="1"/>
          </p:cNvSpPr>
          <p:nvPr>
            <p:ph type="sldNum" sz="quarter" idx="12"/>
          </p:nvPr>
        </p:nvSpPr>
        <p:spPr/>
        <p:txBody>
          <a:bodyPr/>
          <a:lstStyle>
            <a:lvl1pPr>
              <a:defRPr/>
            </a:lvl1pPr>
          </a:lstStyle>
          <a:p>
            <a:pPr>
              <a:defRPr/>
            </a:pPr>
            <a:fld id="{F632E367-8418-497E-B16F-471A1244F56F}" type="slidenum">
              <a:rPr lang="en-US"/>
              <a:pPr>
                <a:defRPr/>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endParaRPr lang="en-US" dirty="0"/>
          </a:p>
        </p:txBody>
      </p:sp>
      <p:sp>
        <p:nvSpPr>
          <p:cNvPr id="4" name="4 Marcador de pie de página"/>
          <p:cNvSpPr>
            <a:spLocks noGrp="1"/>
          </p:cNvSpPr>
          <p:nvPr>
            <p:ph type="ftr" sz="quarter" idx="11"/>
          </p:nvPr>
        </p:nvSpPr>
        <p:spPr/>
        <p:txBody>
          <a:bodyPr/>
          <a:lstStyle>
            <a:lvl1pPr>
              <a:defRPr/>
            </a:lvl1pPr>
          </a:lstStyle>
          <a:p>
            <a:pPr>
              <a:defRPr/>
            </a:pPr>
            <a:endParaRPr lang="en-US" dirty="0"/>
          </a:p>
        </p:txBody>
      </p:sp>
      <p:sp>
        <p:nvSpPr>
          <p:cNvPr id="5" name="5 Marcador de número de diapositiva"/>
          <p:cNvSpPr>
            <a:spLocks noGrp="1"/>
          </p:cNvSpPr>
          <p:nvPr>
            <p:ph type="sldNum" sz="quarter" idx="12"/>
          </p:nvPr>
        </p:nvSpPr>
        <p:spPr/>
        <p:txBody>
          <a:bodyPr/>
          <a:lstStyle>
            <a:lvl1pPr>
              <a:defRPr/>
            </a:lvl1pPr>
          </a:lstStyle>
          <a:p>
            <a:pPr>
              <a:defRPr/>
            </a:pPr>
            <a:fld id="{43B8F250-A0EB-4280-A307-ECE70DDA5192}" type="slidenum">
              <a:rPr lang="en-US"/>
              <a:pPr>
                <a:defRPr/>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n-US" dirty="0"/>
          </a:p>
        </p:txBody>
      </p:sp>
      <p:sp>
        <p:nvSpPr>
          <p:cNvPr id="3" name="4 Marcador de pie de página"/>
          <p:cNvSpPr>
            <a:spLocks noGrp="1"/>
          </p:cNvSpPr>
          <p:nvPr>
            <p:ph type="ftr" sz="quarter" idx="11"/>
          </p:nvPr>
        </p:nvSpPr>
        <p:spPr/>
        <p:txBody>
          <a:bodyPr/>
          <a:lstStyle>
            <a:lvl1pPr>
              <a:defRPr/>
            </a:lvl1pPr>
          </a:lstStyle>
          <a:p>
            <a:pPr>
              <a:defRPr/>
            </a:pPr>
            <a:endParaRPr lang="en-US" dirty="0"/>
          </a:p>
        </p:txBody>
      </p:sp>
      <p:sp>
        <p:nvSpPr>
          <p:cNvPr id="4" name="5 Marcador de número de diapositiva"/>
          <p:cNvSpPr>
            <a:spLocks noGrp="1"/>
          </p:cNvSpPr>
          <p:nvPr>
            <p:ph type="sldNum" sz="quarter" idx="12"/>
          </p:nvPr>
        </p:nvSpPr>
        <p:spPr/>
        <p:txBody>
          <a:bodyPr/>
          <a:lstStyle>
            <a:lvl1pPr>
              <a:defRPr/>
            </a:lvl1pPr>
          </a:lstStyle>
          <a:p>
            <a:pPr>
              <a:defRPr/>
            </a:pPr>
            <a:fld id="{F824D763-0C85-4DF5-AB2A-68F1B4E0B80A}" type="slidenum">
              <a:rPr lang="en-US"/>
              <a:pPr>
                <a:defRPr/>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6EF9333E-C34F-4C68-9304-75C073376634}" type="slidenum">
              <a:rPr lang="en-US"/>
              <a:pPr>
                <a:defRPr/>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CO"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F7A7757A-F29A-4C73-8501-B6716E88319D}" type="slidenum">
              <a:rPr lang="en-US"/>
              <a:pPr>
                <a:defRPr/>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O"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33847D0-E081-45A3-B206-C3BF5FE63BE4}"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4406" r:id="rId1"/>
    <p:sldLayoutId id="2147484407"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definicion.de/pagina-web/"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slideshare.net/redAlumnos/cmo-crear-un-aula-virtual" TargetMode="External"/><Relationship Id="rId2" Type="http://schemas.openxmlformats.org/officeDocument/2006/relationships/hyperlink" Target="http://www.redalumnos.com/" TargetMode="External"/><Relationship Id="rId1" Type="http://schemas.openxmlformats.org/officeDocument/2006/relationships/slideLayout" Target="../slideLayouts/slideLayout2.xml"/><Relationship Id="rId6" Type="http://schemas.openxmlformats.org/officeDocument/2006/relationships/hyperlink" Target="http://www.uprm.edu/ideal/edu20_videos/tutorial_edu20_1_creando_cuenta/tutorial_edu20_1_creando_cuenta.html" TargetMode="External"/><Relationship Id="rId5" Type="http://schemas.openxmlformats.org/officeDocument/2006/relationships/hyperlink" Target="http://www.youtube.com/watch?v=RAtGCaU2Q5o" TargetMode="External"/><Relationship Id="rId4" Type="http://schemas.openxmlformats.org/officeDocument/2006/relationships/hyperlink" Target="http://www.edu20.org/"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libre.jpg"/>
          <p:cNvPicPr>
            <a:picLocks noChangeAspect="1"/>
          </p:cNvPicPr>
          <p:nvPr/>
        </p:nvPicPr>
        <p:blipFill>
          <a:blip r:embed="rId2" cstate="print"/>
          <a:stretch>
            <a:fillRect/>
          </a:stretch>
        </p:blipFill>
        <p:spPr>
          <a:xfrm>
            <a:off x="6643702" y="3714752"/>
            <a:ext cx="1714512" cy="1500198"/>
          </a:xfrm>
          <a:prstGeom prst="rect">
            <a:avLst/>
          </a:prstGeom>
        </p:spPr>
      </p:pic>
      <p:sp>
        <p:nvSpPr>
          <p:cNvPr id="3" name="2 Marcador de contenido"/>
          <p:cNvSpPr>
            <a:spLocks noGrp="1"/>
          </p:cNvSpPr>
          <p:nvPr>
            <p:ph sz="quarter" idx="1"/>
          </p:nvPr>
        </p:nvSpPr>
        <p:spPr>
          <a:xfrm>
            <a:off x="428596" y="1357298"/>
            <a:ext cx="6116775" cy="3286148"/>
          </a:xfrm>
          <a:noFill/>
          <a:ln w="9525">
            <a:noFill/>
            <a:miter lim="800000"/>
            <a:headEnd/>
            <a:tailEnd/>
          </a:ln>
        </p:spPr>
        <p:txBody>
          <a:bodyPr vert="horz" wrap="square" lIns="91440" tIns="45720" rIns="91440" bIns="45720" numCol="1" anchor="ctr" anchorCtr="0" compatLnSpc="1">
            <a:prstTxWarp prst="textNoShape">
              <a:avLst/>
            </a:prstTxWarp>
          </a:bodyPr>
          <a:lstStyle/>
          <a:p>
            <a:pPr marL="0" indent="0" algn="ctr">
              <a:spcBef>
                <a:spcPct val="0"/>
              </a:spcBef>
              <a:buFont typeface="Wingdings 2"/>
              <a:buNone/>
              <a:defRPr/>
            </a:pP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Programa de capacitación a colaboradores</a:t>
            </a:r>
          </a:p>
          <a:p>
            <a:pPr marL="0" indent="0" algn="ctr">
              <a:spcBef>
                <a:spcPct val="0"/>
              </a:spcBef>
              <a:buFont typeface="Wingdings 2"/>
              <a:buNone/>
              <a:defRPr/>
            </a:pPr>
            <a:endPar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CUARTA  sesión </a:t>
            </a:r>
          </a:p>
          <a:p>
            <a:pPr marL="0" indent="0" algn="ctr">
              <a:spcBef>
                <a:spcPct val="0"/>
              </a:spcBef>
              <a:buFont typeface="Wingdings 2"/>
              <a:buNone/>
              <a:defRPr/>
            </a:pPr>
            <a:endPar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CREACIÓN DE AULAS VIRTUALES Y PÁGINAS WEB EDUCATIVAS</a:t>
            </a:r>
          </a:p>
          <a:p>
            <a:pPr marL="0" indent="0" algn="ctr">
              <a:spcBef>
                <a:spcPct val="0"/>
              </a:spcBef>
              <a:buFont typeface="Wingdings 2"/>
              <a:buNone/>
              <a:defRPr/>
            </a:pPr>
            <a:endPar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CO" sz="2400" dirty="0" smtClean="0">
                <a:solidFill>
                  <a:schemeClr val="accent2">
                    <a:lumMod val="75000"/>
                  </a:schemeClr>
                </a:solidFill>
              </a:rPr>
              <a:t>«Dime y lo olvido, enséñame y lo recuerdo, involúcrame y lo aprendo.»</a:t>
            </a:r>
            <a:endParaRPr lang="es-ES" sz="2400" b="1"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
        <p:nvSpPr>
          <p:cNvPr id="7171" name="3 CuadroTexto"/>
          <p:cNvSpPr txBox="1">
            <a:spLocks noChangeArrowheads="1"/>
          </p:cNvSpPr>
          <p:nvPr/>
        </p:nvSpPr>
        <p:spPr bwMode="auto">
          <a:xfrm>
            <a:off x="2786050" y="5500702"/>
            <a:ext cx="5857875" cy="276999"/>
          </a:xfrm>
          <a:prstGeom prst="rect">
            <a:avLst/>
          </a:prstGeom>
          <a:noFill/>
          <a:ln w="9525">
            <a:noFill/>
            <a:miter lim="800000"/>
            <a:headEnd/>
            <a:tailEnd/>
          </a:ln>
        </p:spPr>
        <p:txBody>
          <a:bodyPr>
            <a:spAutoFit/>
          </a:bodyPr>
          <a:lstStyle/>
          <a:p>
            <a:pPr algn="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Propuesta de </a:t>
            </a:r>
            <a:r>
              <a:rPr lang="es-ES"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Formación </a:t>
            </a: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D</a:t>
            </a:r>
            <a:r>
              <a:rPr lang="es-ES"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ocente </a:t>
            </a: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Red de Tecnología </a:t>
            </a:r>
          </a:p>
        </p:txBody>
      </p:sp>
      <p:sp>
        <p:nvSpPr>
          <p:cNvPr id="2" name="1 Rectángulo"/>
          <p:cNvSpPr/>
          <p:nvPr/>
        </p:nvSpPr>
        <p:spPr>
          <a:xfrm>
            <a:off x="4192580" y="5102880"/>
            <a:ext cx="4451386" cy="461665"/>
          </a:xfrm>
          <a:prstGeom prst="rect">
            <a:avLst/>
          </a:prstGeom>
        </p:spPr>
        <p:txBody>
          <a:bodyPr wrap="square">
            <a:spAutoFit/>
          </a:bodyPr>
          <a:lstStyle/>
          <a:p>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Nivel de Profundización</a:t>
            </a:r>
            <a:endParaRPr lang="es-CO"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Tree>
    <p:extLst>
      <p:ext uri="{BB962C8B-B14F-4D97-AF65-F5344CB8AC3E}">
        <p14:creationId xmlns:p14="http://schemas.microsoft.com/office/powerpoint/2010/main" val="3922973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bwMode="auto">
          <a:xfrm>
            <a:off x="-540568" y="127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36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aiandra GD" pitchFamily="34" charset="0"/>
                <a:ea typeface="+mj-ea"/>
                <a:cs typeface="+mj-cs"/>
              </a:rPr>
              <a:t>Estudi@ndo y @prendiendo</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36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aiandra GD" pitchFamily="34" charset="0"/>
              <a:ea typeface="+mj-ea"/>
              <a:cs typeface="+mj-cs"/>
            </a:endParaRPr>
          </a:p>
        </p:txBody>
      </p:sp>
      <p:sp>
        <p:nvSpPr>
          <p:cNvPr id="13" name="12 Rectángulo"/>
          <p:cNvSpPr/>
          <p:nvPr/>
        </p:nvSpPr>
        <p:spPr>
          <a:xfrm>
            <a:off x="3643306" y="1285860"/>
            <a:ext cx="2364815" cy="369332"/>
          </a:xfrm>
          <a:prstGeom prst="rect">
            <a:avLst/>
          </a:prstGeom>
        </p:spPr>
        <p:txBody>
          <a:bodyPr wrap="none">
            <a:spAutoFit/>
          </a:bodyPr>
          <a:lstStyle/>
          <a:p>
            <a:r>
              <a:rPr lang="es-CO" dirty="0" smtClean="0"/>
              <a:t>http://</a:t>
            </a:r>
            <a:r>
              <a:rPr lang="es-CO" dirty="0" smtClean="0"/>
              <a:t>www.jimdo.com</a:t>
            </a:r>
            <a:endParaRPr lang="es-CO" dirty="0"/>
          </a:p>
        </p:txBody>
      </p:sp>
      <p:sp>
        <p:nvSpPr>
          <p:cNvPr id="14" name="13 CuadroTexto"/>
          <p:cNvSpPr txBox="1"/>
          <p:nvPr/>
        </p:nvSpPr>
        <p:spPr>
          <a:xfrm>
            <a:off x="785786" y="928670"/>
            <a:ext cx="6143668" cy="369332"/>
          </a:xfrm>
          <a:prstGeom prst="rect">
            <a:avLst/>
          </a:prstGeom>
          <a:noFill/>
        </p:spPr>
        <p:txBody>
          <a:bodyPr wrap="square" rtlCol="0">
            <a:spAutoFit/>
          </a:bodyPr>
          <a:lstStyle/>
          <a:p>
            <a:r>
              <a:rPr lang="es-CO" dirty="0" smtClean="0"/>
              <a:t>Para crear una página web entra a </a:t>
            </a:r>
            <a:endParaRPr lang="es-C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862" y="1938832"/>
            <a:ext cx="5328592" cy="3996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8963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5844" y="71414"/>
            <a:ext cx="7200800" cy="646331"/>
          </a:xfrm>
          <a:prstGeom prst="rect">
            <a:avLst/>
          </a:prstGeom>
          <a:noFill/>
        </p:spPr>
        <p:txBody>
          <a:bodyPr wrap="square" lIns="91440" tIns="45720" rIns="91440" bIns="45720">
            <a:spAutoFit/>
          </a:bodyPr>
          <a:lstStyle/>
          <a:p>
            <a:r>
              <a:rPr lang="es-ES"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Pr@ctica</a:t>
            </a:r>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 Docente</a:t>
            </a:r>
            <a:endParaRPr lang="es-E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
        <p:nvSpPr>
          <p:cNvPr id="4" name="3 Rectángulo"/>
          <p:cNvSpPr/>
          <p:nvPr/>
        </p:nvSpPr>
        <p:spPr>
          <a:xfrm>
            <a:off x="1259632" y="2043433"/>
            <a:ext cx="6019271" cy="2677656"/>
          </a:xfrm>
          <a:prstGeom prst="rect">
            <a:avLst/>
          </a:prstGeom>
        </p:spPr>
        <p:txBody>
          <a:bodyPr wrap="square">
            <a:spAutoFit/>
          </a:bodyPr>
          <a:lstStyle/>
          <a:p>
            <a:endParaRPr lang="es-CO" sz="2400" b="1" dirty="0" smtClean="0"/>
          </a:p>
          <a:p>
            <a:endParaRPr lang="es-CO" sz="1200" b="1" dirty="0"/>
          </a:p>
          <a:p>
            <a:endParaRPr lang="es-CO" sz="1200" b="1" dirty="0" smtClean="0"/>
          </a:p>
          <a:p>
            <a:endParaRPr lang="es-CO" sz="1200" b="1" dirty="0"/>
          </a:p>
          <a:p>
            <a:endParaRPr lang="es-CO" sz="1200" b="1" dirty="0" smtClean="0"/>
          </a:p>
          <a:p>
            <a:endParaRPr lang="es-CO" sz="1200" b="1" dirty="0"/>
          </a:p>
          <a:p>
            <a:endParaRPr lang="es-CO" sz="1200" b="1" dirty="0" smtClean="0"/>
          </a:p>
          <a:p>
            <a:endParaRPr lang="es-CO" sz="1200" b="1" dirty="0"/>
          </a:p>
          <a:p>
            <a:endParaRPr lang="es-CO" sz="1200" b="1" dirty="0" smtClean="0"/>
          </a:p>
          <a:p>
            <a:pPr marL="342900" indent="-342900">
              <a:buFont typeface="Arial" pitchFamily="34" charset="0"/>
              <a:buChar char="•"/>
            </a:pPr>
            <a:endParaRPr lang="es-CO" sz="2400" b="1" dirty="0" smtClean="0"/>
          </a:p>
          <a:p>
            <a:endParaRPr lang="es-CO" sz="2400" b="1" dirty="0"/>
          </a:p>
        </p:txBody>
      </p:sp>
      <p:pic>
        <p:nvPicPr>
          <p:cNvPr id="6" name="5 Imagen" descr="firmar.jpg"/>
          <p:cNvPicPr>
            <a:picLocks noChangeAspect="1"/>
          </p:cNvPicPr>
          <p:nvPr/>
        </p:nvPicPr>
        <p:blipFill>
          <a:blip r:embed="rId2" cstate="print"/>
          <a:stretch>
            <a:fillRect/>
          </a:stretch>
        </p:blipFill>
        <p:spPr>
          <a:xfrm>
            <a:off x="4572000" y="4286256"/>
            <a:ext cx="1817678" cy="1817678"/>
          </a:xfrm>
          <a:prstGeom prst="rect">
            <a:avLst/>
          </a:prstGeom>
        </p:spPr>
      </p:pic>
      <p:sp>
        <p:nvSpPr>
          <p:cNvPr id="7" name="6 CuadroTexto"/>
          <p:cNvSpPr txBox="1"/>
          <p:nvPr/>
        </p:nvSpPr>
        <p:spPr>
          <a:xfrm>
            <a:off x="857224" y="1285860"/>
            <a:ext cx="5643602" cy="646331"/>
          </a:xfrm>
          <a:prstGeom prst="rect">
            <a:avLst/>
          </a:prstGeom>
          <a:noFill/>
        </p:spPr>
        <p:txBody>
          <a:bodyPr wrap="square" rtlCol="0">
            <a:spAutoFit/>
          </a:bodyPr>
          <a:lstStyle/>
          <a:p>
            <a:r>
              <a:rPr lang="es-CO" dirty="0" smtClean="0"/>
              <a:t>Crea tu página web excelentes herramientas de trabajo para los estudiantes</a:t>
            </a:r>
            <a:endParaRPr lang="es-C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85748" y="71422"/>
            <a:ext cx="7772400" cy="1143000"/>
          </a:xfrm>
        </p:spPr>
        <p:txBody>
          <a:bodyPr/>
          <a:lstStyle/>
          <a:p>
            <a:pPr algn="l" eaLnBrk="1" hangingPunct="1">
              <a:defRPr/>
            </a:pPr>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Agenda</a:t>
            </a:r>
          </a:p>
        </p:txBody>
      </p:sp>
      <p:graphicFrame>
        <p:nvGraphicFramePr>
          <p:cNvPr id="6" name="5 Diagrama"/>
          <p:cNvGraphicFramePr/>
          <p:nvPr>
            <p:extLst>
              <p:ext uri="{D42A27DB-BD31-4B8C-83A1-F6EECF244321}">
                <p14:modId xmlns:p14="http://schemas.microsoft.com/office/powerpoint/2010/main" val="749300718"/>
              </p:ext>
            </p:extLst>
          </p:nvPr>
        </p:nvGraphicFramePr>
        <p:xfrm>
          <a:off x="1428728" y="571480"/>
          <a:ext cx="6096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4247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camino2.jpg"/>
          <p:cNvPicPr>
            <a:picLocks noChangeAspect="1"/>
          </p:cNvPicPr>
          <p:nvPr/>
        </p:nvPicPr>
        <p:blipFill>
          <a:blip r:embed="rId2" cstate="print"/>
          <a:stretch>
            <a:fillRect/>
          </a:stretch>
        </p:blipFill>
        <p:spPr>
          <a:xfrm>
            <a:off x="0" y="3286124"/>
            <a:ext cx="2524132" cy="2524132"/>
          </a:xfrm>
          <a:prstGeom prst="rect">
            <a:avLst/>
          </a:prstGeom>
        </p:spPr>
      </p:pic>
      <p:sp>
        <p:nvSpPr>
          <p:cNvPr id="3" name="2 Subtítulo"/>
          <p:cNvSpPr>
            <a:spLocks noGrp="1"/>
          </p:cNvSpPr>
          <p:nvPr>
            <p:ph type="subTitle" idx="1"/>
          </p:nvPr>
        </p:nvSpPr>
        <p:spPr>
          <a:xfrm>
            <a:off x="2428860" y="1571612"/>
            <a:ext cx="6120680" cy="3418789"/>
          </a:xfrm>
        </p:spPr>
        <p:txBody>
          <a:bodyPr/>
          <a:lstStyle/>
          <a:p>
            <a:endParaRPr lang="es-CO"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39700">
                  <a:schemeClr val="accent1">
                    <a:satMod val="175000"/>
                    <a:alpha val="40000"/>
                  </a:schemeClr>
                </a:glow>
                <a:outerShdw blurRad="50800" algn="tl" rotWithShape="0">
                  <a:srgbClr val="000000"/>
                </a:outerShdw>
              </a:effectLst>
            </a:endParaRPr>
          </a:p>
          <a:p>
            <a:pPr marL="342900" indent="-342900" algn="just">
              <a:buFont typeface="Wingdings" pitchFamily="2" charset="2"/>
              <a:buChar char="ü"/>
            </a:pPr>
            <a:r>
              <a:rPr lang="es-ES_tradnl" sz="2000" dirty="0" smtClean="0">
                <a:solidFill>
                  <a:schemeClr val="tx1"/>
                </a:solidFill>
                <a:latin typeface="Maiandra GD" pitchFamily="34" charset="0"/>
                <a:ea typeface="Calibri" pitchFamily="34" charset="0"/>
                <a:cs typeface="Times New Roman" pitchFamily="18" charset="0"/>
              </a:rPr>
              <a:t>Diseñar  </a:t>
            </a:r>
            <a:r>
              <a:rPr lang="es-CO" sz="2000" dirty="0" smtClean="0">
                <a:solidFill>
                  <a:schemeClr val="tx1"/>
                </a:solidFill>
                <a:latin typeface="Maiandra GD" pitchFamily="34" charset="0"/>
                <a:ea typeface="Calibri" pitchFamily="34" charset="0"/>
                <a:cs typeface="Times New Roman" pitchFamily="18" charset="0"/>
              </a:rPr>
              <a:t>un ambiente de aprendizaje Wiki o Web</a:t>
            </a:r>
            <a:endParaRPr lang="es-CO" sz="2000" dirty="0">
              <a:solidFill>
                <a:schemeClr val="tx1"/>
              </a:solidFill>
              <a:latin typeface="Maiandra GD" pitchFamily="34" charset="0"/>
              <a:ea typeface="Calibri" pitchFamily="34" charset="0"/>
              <a:cs typeface="Times New Roman" pitchFamily="18" charset="0"/>
            </a:endParaRPr>
          </a:p>
          <a:p>
            <a:pPr marL="342900" indent="-342900" algn="just">
              <a:buFont typeface="Wingdings" pitchFamily="2" charset="2"/>
              <a:buChar char="ü"/>
            </a:pPr>
            <a:r>
              <a:rPr lang="es-ES_tradnl" sz="2000" dirty="0" smtClean="0">
                <a:solidFill>
                  <a:schemeClr val="tx1"/>
                </a:solidFill>
                <a:latin typeface="Maiandra GD" pitchFamily="34" charset="0"/>
                <a:ea typeface="Calibri" pitchFamily="34" charset="0"/>
                <a:cs typeface="Times New Roman" pitchFamily="18" charset="0"/>
              </a:rPr>
              <a:t>Usar </a:t>
            </a:r>
            <a:r>
              <a:rPr lang="es-ES_tradnl" sz="2000" dirty="0">
                <a:solidFill>
                  <a:schemeClr val="tx1"/>
                </a:solidFill>
                <a:latin typeface="Maiandra GD" pitchFamily="34" charset="0"/>
                <a:ea typeface="Calibri" pitchFamily="34" charset="0"/>
                <a:cs typeface="Times New Roman" pitchFamily="18" charset="0"/>
              </a:rPr>
              <a:t>algunas Herramientas de la web </a:t>
            </a:r>
            <a:r>
              <a:rPr lang="es-ES_tradnl" sz="2000" dirty="0" smtClean="0">
                <a:solidFill>
                  <a:schemeClr val="tx1"/>
                </a:solidFill>
                <a:latin typeface="Maiandra GD" pitchFamily="34" charset="0"/>
                <a:ea typeface="Calibri" pitchFamily="34" charset="0"/>
                <a:cs typeface="Times New Roman" pitchFamily="18" charset="0"/>
              </a:rPr>
              <a:t>2.0 para publicar temáticas relacionadas en el aula virtual y en la página web</a:t>
            </a:r>
            <a:endParaRPr lang="es-ES_tradnl" sz="2000" dirty="0">
              <a:solidFill>
                <a:schemeClr val="tx1"/>
              </a:solidFill>
              <a:latin typeface="Maiandra GD" pitchFamily="34" charset="0"/>
              <a:ea typeface="Calibri" pitchFamily="34" charset="0"/>
              <a:cs typeface="Times New Roman" pitchFamily="18" charset="0"/>
            </a:endParaRPr>
          </a:p>
          <a:p>
            <a:pPr marL="342900" indent="-342900" algn="just">
              <a:buFont typeface="Wingdings" pitchFamily="2" charset="2"/>
              <a:buChar char="ü"/>
            </a:pPr>
            <a:r>
              <a:rPr lang="es-ES_tradnl" sz="2000" dirty="0">
                <a:solidFill>
                  <a:schemeClr val="tx1"/>
                </a:solidFill>
                <a:latin typeface="Maiandra GD" pitchFamily="34" charset="0"/>
                <a:ea typeface="Calibri" pitchFamily="34" charset="0"/>
                <a:cs typeface="Times New Roman" pitchFamily="18" charset="0"/>
              </a:rPr>
              <a:t>Iniciar la planeación y creación de </a:t>
            </a:r>
            <a:r>
              <a:rPr lang="es-ES_tradnl" sz="2000" dirty="0" smtClean="0">
                <a:solidFill>
                  <a:schemeClr val="tx1"/>
                </a:solidFill>
                <a:latin typeface="Maiandra GD" pitchFamily="34" charset="0"/>
                <a:ea typeface="Calibri" pitchFamily="34" charset="0"/>
                <a:cs typeface="Times New Roman" pitchFamily="18" charset="0"/>
              </a:rPr>
              <a:t>un unidad didáctica de aprendizaje( Digitalizar el documento de Word)</a:t>
            </a:r>
            <a:endParaRPr lang="es-CO" sz="2000" dirty="0">
              <a:solidFill>
                <a:schemeClr val="tx1"/>
              </a:solidFill>
              <a:latin typeface="Maiandra GD" pitchFamily="34" charset="0"/>
              <a:ea typeface="Calibri" pitchFamily="34" charset="0"/>
              <a:cs typeface="Times New Roman" pitchFamily="18" charset="0"/>
            </a:endParaRPr>
          </a:p>
        </p:txBody>
      </p:sp>
      <p:sp>
        <p:nvSpPr>
          <p:cNvPr id="10" name="9 CuadroTexto"/>
          <p:cNvSpPr txBox="1"/>
          <p:nvPr/>
        </p:nvSpPr>
        <p:spPr>
          <a:xfrm>
            <a:off x="0" y="0"/>
            <a:ext cx="7056784" cy="769441"/>
          </a:xfrm>
          <a:prstGeom prst="rect">
            <a:avLst/>
          </a:prstGeom>
          <a:noFill/>
        </p:spPr>
        <p:txBody>
          <a:bodyPr wrap="square" rtlCol="0">
            <a:spAutoFit/>
          </a:bodyPr>
          <a:lstStyle/>
          <a:p>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Propósitos</a:t>
            </a:r>
            <a:endParaRPr lang="es-CO" sz="2800" dirty="0"/>
          </a:p>
        </p:txBody>
      </p:sp>
      <p:sp>
        <p:nvSpPr>
          <p:cNvPr id="12" name="11 CuadroTexto"/>
          <p:cNvSpPr txBox="1"/>
          <p:nvPr/>
        </p:nvSpPr>
        <p:spPr>
          <a:xfrm>
            <a:off x="1763688" y="875868"/>
            <a:ext cx="6480720" cy="338554"/>
          </a:xfrm>
          <a:prstGeom prst="rect">
            <a:avLst/>
          </a:prstGeom>
          <a:noFill/>
        </p:spPr>
        <p:txBody>
          <a:bodyPr wrap="square" rtlCol="0">
            <a:spAutoFit/>
          </a:bodyPr>
          <a:lstStyle/>
          <a:p>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Para la sesión Presencial y No presencial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714356"/>
            <a:ext cx="7772400" cy="1470025"/>
          </a:xfrm>
        </p:spPr>
        <p:txBody>
          <a:bodyPr/>
          <a:lstStyle/>
          <a:p>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Rec@pitulemos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
        <p:nvSpPr>
          <p:cNvPr id="3" name="2 Subtítulo"/>
          <p:cNvSpPr>
            <a:spLocks noGrp="1"/>
          </p:cNvSpPr>
          <p:nvPr>
            <p:ph type="subTitle" idx="1"/>
          </p:nvPr>
        </p:nvSpPr>
        <p:spPr>
          <a:xfrm>
            <a:off x="709571" y="1691308"/>
            <a:ext cx="7488832" cy="576064"/>
          </a:xfrm>
        </p:spPr>
        <p:txBody>
          <a:bodyPr/>
          <a:lstStyle/>
          <a:p>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Retroalimentación</a:t>
            </a:r>
            <a:r>
              <a:rPr lang="es-CO" sz="1100" dirty="0">
                <a:solidFill>
                  <a:srgbClr val="002060"/>
                </a:solidFill>
                <a:effectLst>
                  <a:outerShdw blurRad="38100" dist="38100" dir="2700000" algn="tl">
                    <a:srgbClr val="000000">
                      <a:alpha val="43137"/>
                    </a:srgbClr>
                  </a:outerShdw>
                </a:effectLst>
                <a:latin typeface="Maiandra GD" pitchFamily="34" charset="0"/>
                <a:ea typeface="+mj-ea"/>
                <a:cs typeface="+mj-cs"/>
              </a:rPr>
              <a:t>   </a:t>
            </a:r>
            <a:r>
              <a:rPr lang="es-CO"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Tercera  </a:t>
            </a:r>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sesión:</a:t>
            </a:r>
          </a:p>
        </p:txBody>
      </p:sp>
      <p:pic>
        <p:nvPicPr>
          <p:cNvPr id="8" name="7 Imagen" descr="colaborativo.jpg"/>
          <p:cNvPicPr>
            <a:picLocks noChangeAspect="1"/>
          </p:cNvPicPr>
          <p:nvPr/>
        </p:nvPicPr>
        <p:blipFill>
          <a:blip r:embed="rId2" cstate="print"/>
          <a:stretch>
            <a:fillRect/>
          </a:stretch>
        </p:blipFill>
        <p:spPr>
          <a:xfrm>
            <a:off x="2714613" y="2357430"/>
            <a:ext cx="3786213" cy="1285883"/>
          </a:xfrm>
          <a:prstGeom prst="rect">
            <a:avLst/>
          </a:prstGeom>
        </p:spPr>
      </p:pic>
      <p:sp>
        <p:nvSpPr>
          <p:cNvPr id="5" name="4 Rectángulo"/>
          <p:cNvSpPr/>
          <p:nvPr/>
        </p:nvSpPr>
        <p:spPr>
          <a:xfrm>
            <a:off x="857224" y="3857628"/>
            <a:ext cx="7929586" cy="1200329"/>
          </a:xfrm>
          <a:prstGeom prst="rect">
            <a:avLst/>
          </a:prstGeom>
        </p:spPr>
        <p:txBody>
          <a:bodyPr wrap="square">
            <a:spAutoFit/>
          </a:bodyPr>
          <a:lstStyle/>
          <a:p>
            <a:pPr eaLnBrk="1" hangingPunct="1"/>
            <a:r>
              <a:rPr lang="es-CO" dirty="0" smtClean="0">
                <a:solidFill>
                  <a:srgbClr val="002060"/>
                </a:solidFill>
                <a:latin typeface="Maiandra GD" pitchFamily="34" charset="0"/>
              </a:rPr>
              <a:t>¿Cuáles son las ventajas y desventajas de evaluar el estudiante online?</a:t>
            </a:r>
          </a:p>
          <a:p>
            <a:pPr eaLnBrk="1" hangingPunct="1"/>
            <a:r>
              <a:rPr lang="es-CO" dirty="0" smtClean="0">
                <a:solidFill>
                  <a:srgbClr val="002060"/>
                </a:solidFill>
                <a:latin typeface="Maiandra GD" pitchFamily="34" charset="0"/>
              </a:rPr>
              <a:t>¿Cuál es el seguimiento que debe hacer el docente en una evaluación online?</a:t>
            </a:r>
          </a:p>
          <a:p>
            <a:pPr eaLnBrk="1" hangingPunct="1"/>
            <a:r>
              <a:rPr lang="es-CO" dirty="0" smtClean="0">
                <a:solidFill>
                  <a:srgbClr val="002060"/>
                </a:solidFill>
                <a:latin typeface="Maiandra GD" pitchFamily="34" charset="0"/>
              </a:rPr>
              <a:t>¿Qué elementos debería a tener una evaluación online para garantizar un aprendizaje significativo?</a:t>
            </a:r>
          </a:p>
        </p:txBody>
      </p:sp>
    </p:spTree>
    <p:extLst>
      <p:ext uri="{BB962C8B-B14F-4D97-AF65-F5344CB8AC3E}">
        <p14:creationId xmlns:p14="http://schemas.microsoft.com/office/powerpoint/2010/main" val="2836563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0568" y="12700"/>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Estudi@ndo y @prendiendo</a:t>
            </a:r>
            <a:endParaRPr lang="es-CO"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
        <p:nvSpPr>
          <p:cNvPr id="3" name="2 Marcador de contenido"/>
          <p:cNvSpPr>
            <a:spLocks noGrp="1"/>
          </p:cNvSpPr>
          <p:nvPr>
            <p:ph idx="1"/>
          </p:nvPr>
        </p:nvSpPr>
        <p:spPr>
          <a:xfrm>
            <a:off x="506016" y="1196752"/>
            <a:ext cx="8229600" cy="576064"/>
          </a:xfrm>
        </p:spPr>
        <p:txBody>
          <a:bodyPr/>
          <a:lstStyle/>
          <a:p>
            <a:pPr algn="just"/>
            <a:r>
              <a:rPr lang="es-ES_tradnl" dirty="0" smtClean="0">
                <a:solidFill>
                  <a:srgbClr val="002060"/>
                </a:solidFill>
                <a:effectLst>
                  <a:outerShdw blurRad="38100" dist="38100" dir="2700000" algn="tl">
                    <a:srgbClr val="000000">
                      <a:alpha val="43137"/>
                    </a:srgbClr>
                  </a:outerShdw>
                </a:effectLst>
                <a:latin typeface="Maiandra GD" pitchFamily="34" charset="0"/>
                <a:ea typeface="+mj-ea"/>
                <a:cs typeface="+mj-cs"/>
              </a:rPr>
              <a:t>¿Qué es un aula virtual de aprendizaje?</a:t>
            </a:r>
          </a:p>
          <a:p>
            <a:pPr>
              <a:buNone/>
            </a:pPr>
            <a:r>
              <a:rPr lang="es-CO" sz="1800" b="1" dirty="0" smtClean="0"/>
              <a:t>      Son  espacios y sitios en la web pensados para la enseñanza y con la idea de hacer un uso educativo de internet. Esto es lo que algunos especialistas de la temática han llamado “aulas virtuales”.</a:t>
            </a:r>
          </a:p>
          <a:p>
            <a:pPr>
              <a:buNone/>
            </a:pPr>
            <a:r>
              <a:rPr lang="es-CO" sz="1800" b="1" dirty="0" smtClean="0">
                <a:solidFill>
                  <a:srgbClr val="FF0000"/>
                </a:solidFill>
              </a:rPr>
              <a:t>Las características básicas que presentan las aulas virtuales son las siguientes:</a:t>
            </a:r>
          </a:p>
          <a:p>
            <a:pPr>
              <a:buFont typeface="+mj-lt"/>
              <a:buAutoNum type="arabicPeriod"/>
            </a:pPr>
            <a:r>
              <a:rPr lang="es-CO" sz="1800" dirty="0" smtClean="0"/>
              <a:t>Una organización menos definida del espacio y el tiempo educativos.</a:t>
            </a:r>
          </a:p>
          <a:p>
            <a:pPr>
              <a:buFont typeface="+mj-lt"/>
              <a:buAutoNum type="arabicPeriod"/>
            </a:pPr>
            <a:r>
              <a:rPr lang="es-CO" sz="1800" dirty="0" smtClean="0"/>
              <a:t>Uso más amplio e intensivo de las TIC</a:t>
            </a:r>
          </a:p>
          <a:p>
            <a:pPr>
              <a:buFont typeface="+mj-lt"/>
              <a:buAutoNum type="arabicPeriod"/>
            </a:pPr>
            <a:r>
              <a:rPr lang="es-CO" sz="1800" dirty="0" smtClean="0"/>
              <a:t>Planificación y organización del aprendizaje más guiado en sus aspectos globales</a:t>
            </a:r>
          </a:p>
          <a:p>
            <a:pPr>
              <a:buFont typeface="+mj-lt"/>
              <a:buAutoNum type="arabicPeriod"/>
            </a:pPr>
            <a:r>
              <a:rPr lang="es-CO" sz="1800" dirty="0" smtClean="0"/>
              <a:t>Forma telemática de llevar a cabo la interacción social</a:t>
            </a:r>
          </a:p>
          <a:p>
            <a:pPr>
              <a:buFont typeface="+mj-lt"/>
              <a:buAutoNum type="arabicPeriod"/>
            </a:pPr>
            <a:r>
              <a:rPr lang="es-CO" sz="1800" dirty="0" smtClean="0"/>
              <a:t>Desarrollo de las actividades de aprendizaje más centrado en el estudiante</a:t>
            </a:r>
          </a:p>
          <a:p>
            <a:pPr algn="just"/>
            <a:endParaRPr lang="es-ES_tradnl" sz="1800" dirty="0">
              <a:solidFill>
                <a:srgbClr val="002060"/>
              </a:solidFill>
              <a:effectLst>
                <a:outerShdw blurRad="38100" dist="38100" dir="2700000" algn="tl">
                  <a:srgbClr val="000000">
                    <a:alpha val="43137"/>
                  </a:srgbClr>
                </a:outerShdw>
              </a:effectLst>
              <a:latin typeface="Maiandra GD" pitchFamily="34" charset="0"/>
              <a:ea typeface="+mj-ea"/>
              <a:cs typeface="+mj-cs"/>
            </a:endParaRPr>
          </a:p>
          <a:p>
            <a:pPr marL="0" indent="0" algn="just">
              <a:buNone/>
            </a:pPr>
            <a:endParaRPr lang="es-ES_tradnl" sz="1800" dirty="0">
              <a:solidFill>
                <a:srgbClr val="002060"/>
              </a:solidFill>
              <a:effectLst>
                <a:outerShdw blurRad="38100" dist="38100" dir="2700000" algn="tl">
                  <a:srgbClr val="000000">
                    <a:alpha val="43137"/>
                  </a:srgbClr>
                </a:outerShdw>
              </a:effectLst>
              <a:latin typeface="Maiandra GD" pitchFamily="34" charset="0"/>
              <a:ea typeface="+mj-ea"/>
              <a:cs typeface="+mj-cs"/>
            </a:endParaRPr>
          </a:p>
          <a:p>
            <a:pPr marL="0" indent="0" algn="just">
              <a:buNone/>
            </a:pPr>
            <a:endParaRPr lang="es-ES_tradnl" sz="1800" dirty="0">
              <a:solidFill>
                <a:srgbClr val="002060"/>
              </a:solidFill>
              <a:effectLst>
                <a:outerShdw blurRad="38100" dist="38100" dir="2700000" algn="tl">
                  <a:srgbClr val="000000">
                    <a:alpha val="43137"/>
                  </a:srgbClr>
                </a:outerShdw>
              </a:effectLst>
              <a:latin typeface="Maiandra GD" pitchFamily="34" charset="0"/>
              <a:ea typeface="+mj-ea"/>
              <a:cs typeface="+mj-cs"/>
            </a:endParaRPr>
          </a:p>
          <a:p>
            <a:pPr marL="0" indent="0">
              <a:buNone/>
            </a:pPr>
            <a:endParaRPr lang="es-CO" sz="1800" dirty="0">
              <a:solidFill>
                <a:srgbClr val="002060"/>
              </a:solidFill>
              <a:effectLst>
                <a:outerShdw blurRad="38100" dist="38100" dir="2700000" algn="tl">
                  <a:srgbClr val="000000">
                    <a:alpha val="43137"/>
                  </a:srgbClr>
                </a:outerShdw>
              </a:effectLst>
              <a:latin typeface="Maiandra GD" pitchFamily="34" charset="0"/>
              <a:ea typeface="+mj-ea"/>
              <a:cs typeface="+mj-cs"/>
            </a:endParaRPr>
          </a:p>
          <a:p>
            <a:pPr>
              <a:buNone/>
            </a:pPr>
            <a:endParaRPr lang="es-ES_tradnl" dirty="0">
              <a:solidFill>
                <a:srgbClr val="002060"/>
              </a:solidFill>
              <a:effectLst>
                <a:outerShdw blurRad="38100" dist="38100" dir="2700000" algn="tl">
                  <a:srgbClr val="000000">
                    <a:alpha val="43137"/>
                  </a:srgbClr>
                </a:outerShdw>
              </a:effectLst>
              <a:latin typeface="Maiandra GD" pitchFamily="34" charset="0"/>
              <a:ea typeface="+mj-ea"/>
              <a:cs typeface="+mj-cs"/>
            </a:endParaRPr>
          </a:p>
          <a:p>
            <a:endParaRPr lang="es-CO" dirty="0">
              <a:solidFill>
                <a:srgbClr val="002060"/>
              </a:solidFill>
              <a:effectLst>
                <a:outerShdw blurRad="38100" dist="38100" dir="2700000" algn="tl">
                  <a:srgbClr val="000000">
                    <a:alpha val="43137"/>
                  </a:srgbClr>
                </a:outerShdw>
              </a:effectLst>
              <a:latin typeface="Maiandra GD" pitchFamily="34" charset="0"/>
              <a:ea typeface="+mj-ea"/>
              <a:cs typeface="+mj-cs"/>
            </a:endParaRPr>
          </a:p>
        </p:txBody>
      </p:sp>
      <p:sp>
        <p:nvSpPr>
          <p:cNvPr id="11" name="10 CuadroTexto"/>
          <p:cNvSpPr txBox="1"/>
          <p:nvPr/>
        </p:nvSpPr>
        <p:spPr>
          <a:xfrm>
            <a:off x="899592" y="2418056"/>
            <a:ext cx="7899052" cy="1200329"/>
          </a:xfrm>
          <a:prstGeom prst="rect">
            <a:avLst/>
          </a:prstGeom>
          <a:noFill/>
        </p:spPr>
        <p:txBody>
          <a:bodyPr wrap="square" rtlCol="0">
            <a:spAutoFit/>
          </a:bodyPr>
          <a:lstStyle/>
          <a:p>
            <a:pPr algn="just" fontAlgn="t"/>
            <a:endParaRPr lang="es-CO" b="1" dirty="0" smtClean="0"/>
          </a:p>
          <a:p>
            <a:pPr marL="285750" indent="-285750" algn="just" fontAlgn="t">
              <a:buFont typeface="Wingdings" pitchFamily="2" charset="2"/>
              <a:buChar char="ü"/>
            </a:pPr>
            <a:endParaRPr lang="es-CO" dirty="0" smtClean="0"/>
          </a:p>
          <a:p>
            <a:pPr fontAlgn="t"/>
            <a:r>
              <a:rPr lang="es-CO" dirty="0" smtClean="0"/>
              <a:t>.</a:t>
            </a:r>
            <a:endParaRPr lang="es-CO" dirty="0"/>
          </a:p>
          <a:p>
            <a:endParaRPr lang="es-CO" dirty="0"/>
          </a:p>
        </p:txBody>
      </p:sp>
    </p:spTree>
    <p:extLst>
      <p:ext uri="{BB962C8B-B14F-4D97-AF65-F5344CB8AC3E}">
        <p14:creationId xmlns:p14="http://schemas.microsoft.com/office/powerpoint/2010/main" val="4132893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357166"/>
            <a:ext cx="7772400" cy="1470025"/>
          </a:xfrm>
        </p:spPr>
        <p:txBody>
          <a:bodyPr/>
          <a:lstStyle/>
          <a:p>
            <a:r>
              <a:rPr lang="es-ES_tradnl" dirty="0" smtClean="0">
                <a:solidFill>
                  <a:srgbClr val="002060"/>
                </a:solidFill>
                <a:effectLst>
                  <a:outerShdw blurRad="38100" dist="38100" dir="2700000" algn="tl">
                    <a:srgbClr val="000000">
                      <a:alpha val="43137"/>
                    </a:srgbClr>
                  </a:outerShdw>
                </a:effectLst>
                <a:latin typeface="Maiandra GD" pitchFamily="34" charset="0"/>
              </a:rPr>
              <a:t>¿Qué es un página web?</a:t>
            </a:r>
            <a:br>
              <a:rPr lang="es-ES_tradnl" dirty="0" smtClean="0">
                <a:solidFill>
                  <a:srgbClr val="002060"/>
                </a:solidFill>
                <a:effectLst>
                  <a:outerShdw blurRad="38100" dist="38100" dir="2700000" algn="tl">
                    <a:srgbClr val="000000">
                      <a:alpha val="43137"/>
                    </a:srgbClr>
                  </a:outerShdw>
                </a:effectLst>
                <a:latin typeface="Maiandra GD" pitchFamily="34" charset="0"/>
              </a:rPr>
            </a:br>
            <a:endParaRPr lang="es-CO" dirty="0"/>
          </a:p>
        </p:txBody>
      </p:sp>
      <p:sp>
        <p:nvSpPr>
          <p:cNvPr id="5" name="4 CuadroTexto"/>
          <p:cNvSpPr txBox="1"/>
          <p:nvPr/>
        </p:nvSpPr>
        <p:spPr>
          <a:xfrm>
            <a:off x="1428728" y="1500174"/>
            <a:ext cx="6572296" cy="1477328"/>
          </a:xfrm>
          <a:prstGeom prst="rect">
            <a:avLst/>
          </a:prstGeom>
          <a:noFill/>
        </p:spPr>
        <p:txBody>
          <a:bodyPr wrap="square" rtlCol="0">
            <a:spAutoFit/>
          </a:bodyPr>
          <a:lstStyle/>
          <a:p>
            <a:r>
              <a:rPr lang="es-CO" dirty="0" smtClean="0"/>
              <a:t>Se conoce como página web al documento que forma parte de un sitio web y que suele contar con enlaces (también conocidos como hipervínculos o links) para facilitar la navegación  entre los contenidos.</a:t>
            </a:r>
          </a:p>
          <a:p>
            <a:endParaRPr lang="es-CO" dirty="0"/>
          </a:p>
        </p:txBody>
      </p:sp>
      <p:pic>
        <p:nvPicPr>
          <p:cNvPr id="6" name="5 Imagen" descr="Página web"/>
          <p:cNvPicPr/>
          <p:nvPr/>
        </p:nvPicPr>
        <p:blipFill>
          <a:blip r:embed="rId2" cstate="print"/>
          <a:srcRect/>
          <a:stretch>
            <a:fillRect/>
          </a:stretch>
        </p:blipFill>
        <p:spPr bwMode="auto">
          <a:xfrm>
            <a:off x="4214810" y="2714620"/>
            <a:ext cx="4143404" cy="314327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928662" y="714356"/>
            <a:ext cx="6215106" cy="5324535"/>
          </a:xfrm>
          <a:prstGeom prst="rect">
            <a:avLst/>
          </a:prstGeom>
          <a:noFill/>
        </p:spPr>
        <p:txBody>
          <a:bodyPr wrap="square" rtlCol="0">
            <a:spAutoFit/>
          </a:bodyPr>
          <a:lstStyle/>
          <a:p>
            <a:r>
              <a:rPr lang="es-CO" dirty="0" smtClean="0"/>
              <a:t>Las páginas web están desarrolladas con lenguajes de marcado como el HTML, que pueden ser interpretados por los navegadores. De esta forma, las páginas pueden presentar información en distintos formatos (texto, imágenes, sonidos, videos, animaciones), estar asociadas a datos de estilo o contar con aplicaciones interactivas.</a:t>
            </a:r>
          </a:p>
          <a:p>
            <a:r>
              <a:rPr lang="es-CO" dirty="0" smtClean="0"/>
              <a:t>Entre las múltiples características que tiene una página web y que sirven para identificarla se encuentran las siguientes: cuenta con información textual y también con material de tipo audiovisual, está dotada de un diseño atractivo, está optimizada y ejerce como la tarjeta de presentación de una empresa, una persona o un profesional concreto.</a:t>
            </a:r>
          </a:p>
          <a:p>
            <a:endParaRPr lang="es-CO" dirty="0" smtClean="0"/>
          </a:p>
          <a:p>
            <a:endParaRPr lang="es-CO" dirty="0" smtClean="0"/>
          </a:p>
          <a:p>
            <a:pPr algn="r"/>
            <a:r>
              <a:rPr lang="es-CO" dirty="0" smtClean="0"/>
              <a:t> </a:t>
            </a:r>
            <a:r>
              <a:rPr lang="es-CO" sz="1100" u="sng" dirty="0" smtClean="0"/>
              <a:t>Lee todo en: </a:t>
            </a:r>
            <a:r>
              <a:rPr lang="es-CO" sz="1100" u="sng" dirty="0" smtClean="0">
                <a:hlinkClick r:id="rId2"/>
              </a:rPr>
              <a:t>Definición de página web - Qué es, Significado y Concepto</a:t>
            </a:r>
            <a:r>
              <a:rPr lang="es-CO" sz="1100" u="sng" dirty="0" smtClean="0"/>
              <a:t> </a:t>
            </a:r>
            <a:r>
              <a:rPr lang="es-CO" sz="1100" u="sng" dirty="0" smtClean="0">
                <a:hlinkClick r:id="rId2"/>
              </a:rPr>
              <a:t>http://definicion.de/pagina-web/#ixzz2gP8oxFuJ</a:t>
            </a:r>
            <a:endParaRPr lang="es-CO" sz="1100" dirty="0" smtClean="0"/>
          </a:p>
          <a:p>
            <a:pPr algn="r"/>
            <a:endParaRPr lang="es-CO" sz="1100" dirty="0" smtClean="0"/>
          </a:p>
          <a:p>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412776"/>
            <a:ext cx="8229600" cy="4525963"/>
          </a:xfrm>
        </p:spPr>
        <p:txBody>
          <a:bodyPr/>
          <a:lstStyle/>
          <a:p>
            <a:pPr marL="0" indent="0">
              <a:buNone/>
            </a:pPr>
            <a:r>
              <a:rPr lang="es-CO" sz="2000" dirty="0" smtClean="0">
                <a:latin typeface="Maiandra GD" pitchFamily="34" charset="0"/>
                <a:ea typeface="Calibri" pitchFamily="34" charset="0"/>
                <a:cs typeface="Times New Roman" pitchFamily="18" charset="0"/>
              </a:rPr>
              <a:t>Entra y regístrate en: </a:t>
            </a:r>
            <a:r>
              <a:rPr lang="es-CO" sz="2000" dirty="0" smtClean="0">
                <a:latin typeface="Maiandra GD" pitchFamily="34" charset="0"/>
                <a:ea typeface="Calibri" pitchFamily="34" charset="0"/>
                <a:cs typeface="Times New Roman" pitchFamily="18" charset="0"/>
                <a:hlinkClick r:id="rId2"/>
              </a:rPr>
              <a:t>http://www.redalumnos.com</a:t>
            </a:r>
            <a:endParaRPr lang="es-CO" sz="2000" dirty="0" smtClean="0">
              <a:latin typeface="Maiandra GD" pitchFamily="34" charset="0"/>
              <a:ea typeface="Calibri" pitchFamily="34" charset="0"/>
              <a:cs typeface="Times New Roman" pitchFamily="18" charset="0"/>
            </a:endParaRPr>
          </a:p>
          <a:p>
            <a:pPr marL="0" indent="0">
              <a:buNone/>
            </a:pPr>
            <a:r>
              <a:rPr lang="es-CO" sz="2000" dirty="0" smtClean="0">
                <a:latin typeface="Maiandra GD" pitchFamily="34" charset="0"/>
                <a:ea typeface="Calibri" pitchFamily="34" charset="0"/>
                <a:cs typeface="Times New Roman" pitchFamily="18" charset="0"/>
              </a:rPr>
              <a:t>Mira esta presentación para guiarte</a:t>
            </a:r>
          </a:p>
          <a:p>
            <a:pPr marL="0" indent="0">
              <a:buNone/>
            </a:pPr>
            <a:r>
              <a:rPr lang="es-CO" sz="2000" dirty="0" smtClean="0">
                <a:latin typeface="Maiandra GD" pitchFamily="34" charset="0"/>
                <a:ea typeface="Calibri" pitchFamily="34" charset="0"/>
                <a:cs typeface="Times New Roman" pitchFamily="18" charset="0"/>
                <a:hlinkClick r:id="rId3"/>
              </a:rPr>
              <a:t>http://www.slideshare.net/redAlumnos/cmo-crear-un-aula-virtual</a:t>
            </a:r>
            <a:endParaRPr lang="es-CO" sz="2000" dirty="0" smtClean="0">
              <a:latin typeface="Maiandra GD" pitchFamily="34" charset="0"/>
              <a:ea typeface="Calibri" pitchFamily="34" charset="0"/>
              <a:cs typeface="Times New Roman" pitchFamily="18" charset="0"/>
            </a:endParaRPr>
          </a:p>
          <a:p>
            <a:pPr marL="0" indent="0">
              <a:buNone/>
            </a:pPr>
            <a:r>
              <a:rPr lang="es-CO" sz="2000" dirty="0" smtClean="0">
                <a:latin typeface="Maiandra GD" pitchFamily="34" charset="0"/>
                <a:ea typeface="Calibri" pitchFamily="34" charset="0"/>
                <a:cs typeface="Times New Roman" pitchFamily="18" charset="0"/>
              </a:rPr>
              <a:t>Otra opción para crear un aula virtual</a:t>
            </a:r>
          </a:p>
          <a:p>
            <a:pPr marL="0" indent="0">
              <a:buNone/>
            </a:pPr>
            <a:r>
              <a:rPr lang="es-CO" sz="2000" dirty="0" smtClean="0">
                <a:hlinkClick r:id="rId4"/>
              </a:rPr>
              <a:t>http://www.edu20.org/</a:t>
            </a:r>
            <a:endParaRPr lang="es-CO" sz="2000" dirty="0" smtClean="0"/>
          </a:p>
          <a:p>
            <a:pPr marL="0" indent="0">
              <a:buNone/>
            </a:pPr>
            <a:r>
              <a:rPr lang="es-CO" sz="2000" dirty="0" smtClean="0">
                <a:latin typeface="Maiandra GD" pitchFamily="34" charset="0"/>
                <a:ea typeface="Calibri" pitchFamily="34" charset="0"/>
                <a:cs typeface="Times New Roman" pitchFamily="18" charset="0"/>
              </a:rPr>
              <a:t>Mira estos archivos que de dirán el paso a paso:</a:t>
            </a:r>
          </a:p>
          <a:p>
            <a:pPr marL="0" indent="0">
              <a:buNone/>
            </a:pPr>
            <a:r>
              <a:rPr lang="es-CO" sz="2000" dirty="0" smtClean="0">
                <a:hlinkClick r:id="rId5"/>
              </a:rPr>
              <a:t>http://www.youtube.com/watch?v=RAtGCaU2Q5o</a:t>
            </a:r>
            <a:endParaRPr lang="es-CO" sz="2000" dirty="0" smtClean="0"/>
          </a:p>
          <a:p>
            <a:pPr marL="0" indent="0">
              <a:buNone/>
            </a:pPr>
            <a:r>
              <a:rPr lang="es-CO" sz="2000" dirty="0" smtClean="0">
                <a:hlinkClick r:id="rId6"/>
              </a:rPr>
              <a:t>http://www.uprm.edu/ideal/edu20_videos/tutorial_edu20_1_creando_cuenta/tutorial_edu20_1_creando_cuenta.html</a:t>
            </a:r>
            <a:endParaRPr lang="es-CO" sz="2000" dirty="0" smtClean="0"/>
          </a:p>
          <a:p>
            <a:pPr marL="0" indent="0">
              <a:buNone/>
            </a:pPr>
            <a:endParaRPr lang="es-CO" sz="2000" dirty="0">
              <a:latin typeface="Maiandra GD" pitchFamily="34" charset="0"/>
              <a:ea typeface="Calibri" pitchFamily="34" charset="0"/>
              <a:cs typeface="Times New Roman" pitchFamily="18" charset="0"/>
            </a:endParaRPr>
          </a:p>
        </p:txBody>
      </p:sp>
      <p:sp>
        <p:nvSpPr>
          <p:cNvPr id="6" name="1 Título"/>
          <p:cNvSpPr>
            <a:spLocks noGrp="1"/>
          </p:cNvSpPr>
          <p:nvPr>
            <p:ph type="title"/>
          </p:nvPr>
        </p:nvSpPr>
        <p:spPr>
          <a:xfrm>
            <a:off x="-540568" y="12700"/>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Estudi@ndo y @prendiendo</a:t>
            </a:r>
            <a:endParaRPr lang="es-CO"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Tree>
    <p:extLst>
      <p:ext uri="{BB962C8B-B14F-4D97-AF65-F5344CB8AC3E}">
        <p14:creationId xmlns:p14="http://schemas.microsoft.com/office/powerpoint/2010/main" val="3582165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708920"/>
            <a:ext cx="7772400" cy="1470025"/>
          </a:xfrm>
        </p:spPr>
        <p:txBody>
          <a:bodyPr/>
          <a:lstStyle/>
          <a:p>
            <a:pPr algn="l"/>
            <a:r>
              <a:rPr lang="es-CO" sz="2000" b="1" dirty="0" smtClean="0">
                <a:solidFill>
                  <a:srgbClr val="FF0000"/>
                </a:solidFill>
                <a:latin typeface="Arial" charset="0"/>
                <a:ea typeface="+mn-ea"/>
                <a:cs typeface="+mn-cs"/>
              </a:rPr>
              <a:t/>
            </a:r>
            <a:br>
              <a:rPr lang="es-CO" sz="2000" b="1" dirty="0" smtClean="0">
                <a:solidFill>
                  <a:srgbClr val="FF0000"/>
                </a:solidFill>
                <a:latin typeface="Arial" charset="0"/>
                <a:ea typeface="+mn-ea"/>
                <a:cs typeface="+mn-cs"/>
              </a:rPr>
            </a:br>
            <a:r>
              <a:rPr lang="es-CO" sz="2000" b="1" dirty="0" smtClean="0">
                <a:solidFill>
                  <a:srgbClr val="FF0000"/>
                </a:solidFill>
                <a:latin typeface="Arial" charset="0"/>
                <a:ea typeface="+mn-ea"/>
                <a:cs typeface="+mn-cs"/>
              </a:rPr>
              <a:t/>
            </a:r>
            <a:br>
              <a:rPr lang="es-CO" sz="2000" b="1" dirty="0" smtClean="0">
                <a:solidFill>
                  <a:srgbClr val="FF0000"/>
                </a:solidFill>
                <a:latin typeface="Arial" charset="0"/>
                <a:ea typeface="+mn-ea"/>
                <a:cs typeface="+mn-cs"/>
              </a:rPr>
            </a:br>
            <a:endParaRPr lang="es-CO" sz="2000" dirty="0">
              <a:latin typeface="Arial" charset="0"/>
              <a:ea typeface="+mn-ea"/>
              <a:cs typeface="+mn-cs"/>
            </a:endParaRPr>
          </a:p>
        </p:txBody>
      </p:sp>
      <p:sp>
        <p:nvSpPr>
          <p:cNvPr id="6" name="1 Título"/>
          <p:cNvSpPr txBox="1">
            <a:spLocks/>
          </p:cNvSpPr>
          <p:nvPr/>
        </p:nvSpPr>
        <p:spPr bwMode="auto">
          <a:xfrm>
            <a:off x="-540568" y="127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36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aiandra GD" pitchFamily="34" charset="0"/>
                <a:ea typeface="+mj-ea"/>
                <a:cs typeface="+mj-cs"/>
              </a:rPr>
              <a:t>Estudi@ndo y @prendiendo</a:t>
            </a:r>
            <a:endParaRPr kumimoji="0" lang="es-CO" sz="36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aiandra GD" pitchFamily="34" charset="0"/>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785786" y="1142984"/>
            <a:ext cx="7072362" cy="4661330"/>
          </a:xfrm>
          <a:prstGeom prst="rect">
            <a:avLst/>
          </a:prstGeom>
          <a:noFill/>
          <a:ln w="9525">
            <a:noFill/>
            <a:miter lim="800000"/>
            <a:headEnd/>
            <a:tailEnd/>
          </a:ln>
          <a:effectLst/>
        </p:spPr>
      </p:pic>
    </p:spTree>
    <p:extLst>
      <p:ext uri="{BB962C8B-B14F-4D97-AF65-F5344CB8AC3E}">
        <p14:creationId xmlns:p14="http://schemas.microsoft.com/office/powerpoint/2010/main" val="3330247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tics</Template>
  <TotalTime>4560</TotalTime>
  <Words>302</Words>
  <Application>Microsoft Office PowerPoint</Application>
  <PresentationFormat>Presentación en pantalla (4:3)</PresentationFormat>
  <Paragraphs>75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tics</vt:lpstr>
      <vt:lpstr>Presentación de PowerPoint</vt:lpstr>
      <vt:lpstr>Agenda</vt:lpstr>
      <vt:lpstr>Presentación de PowerPoint</vt:lpstr>
      <vt:lpstr>Rec@pitulemos</vt:lpstr>
      <vt:lpstr>Estudi@ndo y @prendiendo</vt:lpstr>
      <vt:lpstr>¿Qué es un página web? </vt:lpstr>
      <vt:lpstr>Presentación de PowerPoint</vt:lpstr>
      <vt:lpstr>Estudi@ndo y @prendiendo</vt:lpstr>
      <vt:lpstr>  </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TIC´S</dc:title>
  <dc:creator>REDP</dc:creator>
  <cp:lastModifiedBy>Usuario School Pack 06 Colegio Ceic</cp:lastModifiedBy>
  <cp:revision>107</cp:revision>
  <dcterms:created xsi:type="dcterms:W3CDTF">2013-04-09T18:56:33Z</dcterms:created>
  <dcterms:modified xsi:type="dcterms:W3CDTF">2014-09-10T18:16:08Z</dcterms:modified>
</cp:coreProperties>
</file>